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4" d="100"/>
          <a:sy n="74" d="100"/>
        </p:scale>
        <p:origin x="3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4345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Mensaje central: Tucumán consiguió que la Nación duplique el consumo con descuento en cinco meses del año, y que se mantenga en los otros siete. El “×2” resume el logro: en marzo, abril, septiembre, octubre y noviembre el tope con descuento pasa de 150 a 300 kWh por mes.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que hay que retener: ningún mes pierde. Los meses de verano e invierno conservan su tope (370 y 300 kWh), y los cinco meses de transición, que tenían el tope más bajo, 150 kWh, pasan a 300: el doble. En la revisión del esquema había riesgo de que algunos meses bajaran; se logró que no.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 el número más fuerte. Antes, en octubre, noviembre y abril, uno de cada tres hogares con SEF tenía todo su consumo con descuento. Ahora son siete de cada diez: 131 mil familias más que no pagan ningún kWh a precio pleno. Si preguntan por marzo y septiembre: también mejoran, pero un poco menos, porque esas facturas incluyen días del mes anterior, que no cambia.</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Este es el universo amplio de beneficiarios: todos los hogares con SEF que consumen más de 150 kWh reciben más energía con descuento. Son unos 235 mil en octubre, noviembre y abril, dos de cada tres hogares con SEF.</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Estas diez localidades concentran casi dos tercios de los hogares beneficiados. En todas, la proporción de hogares con todo su consumo con descuento se duplica o casi. En San Miguel de Tucumán son unos 84 mil hogares que reciben más descuento en octubre, noviembre y abril.</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es un beneficio concentrado en la capital: todas las localidades de la zona cálida mejoran, desde las ciudades grandes hasta los pueblos más chicos. En 62 de las 126, la proporción de hogares con todo su consumo con descuento se duplica o más.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cerrar el panorama completo. El descuento no es solo para los meses que cambian: los 360 mil hogares con SEF lo tienen todo el año, y eso se mantuvo. Con el nuevo esquema, la energía con descuento sube de 773 a 884 GWh por año. Dicho simple: antes, de cada 100 kWh que consumía un hogar con SEF, 67 tenían descuento; ahora, 77.</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cuatro números para recordar. El doble de consumo con descuento en cinco meses sin perder nada en los otros siete; 131 mil hogares más con todo su consumo con descuento; 235 mil que reciben más descuento en octubre, noviembre y abril; y, en el año, 77 de cada 100 kWh con descuento para los 360 mil hogares con SEF.</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Mejoran siete facturas del año. En las de octubre, noviembre y abril, que miden períodos enteros con el tope nuevo, la proporción de hogares con todo su consumo con descuento se duplica: de un tercio a siete de cada diez. Las de septiembre, diciembre, marzo y mayo mejoran en parte, porque toman días de un mes que cambia. Las otras cinco quedan igual.</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Anexo para consulta. Nombres de localidades según la base de EDET.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Anexo para consulta.</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Anexo para consulta.</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Anexo para consulta. Nueva Trinidad (2) corresponde a la localidad registrada como N. TRINIDAD en la base de EDET.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Anexo para consulta. El total es el de la zona cálida en conjunto; puede diferir levemente de la suma de las localidades.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5F0E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609600"/>
            <a:ext cx="10566400" cy="307330"/>
          </a:xfrm>
          <a:prstGeom prst="rect">
            <a:avLst/>
          </a:prstGeom>
          <a:noFill/>
          <a:ln/>
        </p:spPr>
        <p:txBody>
          <a:bodyPr wrap="square" lIns="0" tIns="0" rIns="0" bIns="0" rtlCol="0" anchor="t"/>
          <a:lstStyle>
            <a:lvl1pPr marL="0" indent="0" algn="l">
              <a:lnSpc>
                <a:spcPct val="115000"/>
              </a:lnSpc>
              <a:buNone/>
              <a:defRPr lang="en-US" sz="2200" dirty="0">
                <a:solidFill>
                  <a:srgbClr val="14213D"/>
                </a:solidFill>
                <a:latin typeface="Arial Narrow" pitchFamily="34" charset="0"/>
                <a:ea typeface="Arial Narrow" pitchFamily="34" charset="-122"/>
                <a:cs typeface="Arial Narrow" pitchFamily="34" charset="-120"/>
              </a:defRPr>
            </a:lvl1pPr>
          </a:lstStyle>
          <a:p>
            <a:pPr marL="0" indent="0" algn="l">
              <a:lnSpc>
                <a:spcPct val="115000"/>
              </a:lnSpc>
              <a:buNone/>
            </a:pPr>
            <a:endParaRPr lang="en-US" sz="2200" dirty="0"/>
          </a:p>
        </p:txBody>
      </p:sp>
      <p:sp>
        <p:nvSpPr>
          <p:cNvPr id="3" name="Text Placeholder 2"/>
          <p:cNvSpPr>
            <a:spLocks noGrp="1"/>
          </p:cNvSpPr>
          <p:nvPr>
            <p:ph type="body" idx="101"/>
          </p:nvPr>
        </p:nvSpPr>
        <p:spPr>
          <a:xfrm>
            <a:off x="812800" y="1221730"/>
            <a:ext cx="10566400" cy="4823470"/>
          </a:xfrm>
          <a:prstGeom prst="rect">
            <a:avLst/>
          </a:prstGeom>
          <a:noFill/>
          <a:ln/>
        </p:spPr>
        <p:txBody>
          <a:bodyPr wrap="square" lIns="0" tIns="0" rIns="0" bIns="0" rtlCol="0" anchor="t"/>
          <a:lstStyle>
            <a:lvl1pPr marL="0" indent="0" algn="l">
              <a:lnSpc>
                <a:spcPct val="140000"/>
              </a:lnSpc>
              <a:buNone/>
              <a:defRPr lang="en-US" sz="1600" dirty="0">
                <a:solidFill>
                  <a:srgbClr val="14213D"/>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0E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609600"/>
            <a:ext cx="10566400" cy="307330"/>
          </a:xfrm>
          <a:prstGeom prst="rect">
            <a:avLst/>
          </a:prstGeom>
          <a:noFill/>
          <a:ln/>
        </p:spPr>
        <p:txBody>
          <a:bodyPr wrap="square" lIns="0" tIns="0" rIns="0" bIns="0" rtlCol="0" anchor="t"/>
          <a:lstStyle>
            <a:lvl1pPr marL="0" indent="0" algn="l">
              <a:lnSpc>
                <a:spcPct val="115000"/>
              </a:lnSpc>
              <a:buNone/>
              <a:defRPr lang="en-US" sz="2200" dirty="0">
                <a:solidFill>
                  <a:srgbClr val="14213D"/>
                </a:solidFill>
                <a:latin typeface="Arial Narrow" pitchFamily="34" charset="0"/>
                <a:ea typeface="Arial Narrow" pitchFamily="34" charset="-122"/>
                <a:cs typeface="Arial Narrow" pitchFamily="34" charset="-120"/>
              </a:defRPr>
            </a:lvl1pPr>
          </a:lstStyle>
          <a:p>
            <a:pPr marL="0" indent="0" algn="l">
              <a:lnSpc>
                <a:spcPct val="115000"/>
              </a:lnSpc>
              <a:buNone/>
            </a:pPr>
            <a:endParaRPr lang="en-US" sz="2200" dirty="0"/>
          </a:p>
        </p:txBody>
      </p:sp>
      <p:sp>
        <p:nvSpPr>
          <p:cNvPr id="3" name="Text Placeholder 2"/>
          <p:cNvSpPr>
            <a:spLocks noGrp="1"/>
          </p:cNvSpPr>
          <p:nvPr>
            <p:ph type="body" idx="101"/>
          </p:nvPr>
        </p:nvSpPr>
        <p:spPr>
          <a:xfrm>
            <a:off x="812800" y="1221730"/>
            <a:ext cx="10566400" cy="4823470"/>
          </a:xfrm>
          <a:prstGeom prst="rect">
            <a:avLst/>
          </a:prstGeom>
          <a:noFill/>
          <a:ln/>
        </p:spPr>
        <p:txBody>
          <a:bodyPr wrap="square" lIns="0" tIns="0" rIns="0" bIns="0" rtlCol="0" anchor="t"/>
          <a:lstStyle>
            <a:lvl1pPr marL="0" indent="0" algn="l">
              <a:lnSpc>
                <a:spcPct val="140000"/>
              </a:lnSpc>
              <a:buNone/>
              <a:defRPr lang="en-US" sz="1600" dirty="0">
                <a:solidFill>
                  <a:srgbClr val="14213D"/>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213D"/>
        </a:solidFill>
        <a:effectLst/>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8853A"/>
          </a:solidFill>
          <a:ln/>
        </p:spPr>
        <p:txBody>
          <a:bodyPr/>
          <a:lstStyle/>
          <a:p>
            <a:endParaRPr lang="es-AR"/>
          </a:p>
        </p:txBody>
      </p:sp>
      <p:sp>
        <p:nvSpPr>
          <p:cNvPr id="3" name="Text 1"/>
          <p:cNvSpPr/>
          <p:nvPr/>
        </p:nvSpPr>
        <p:spPr>
          <a:xfrm>
            <a:off x="6851650" y="952500"/>
            <a:ext cx="4578350" cy="2565400"/>
          </a:xfrm>
          <a:prstGeom prst="rect">
            <a:avLst/>
          </a:prstGeom>
          <a:noFill/>
          <a:ln/>
        </p:spPr>
        <p:txBody>
          <a:bodyPr wrap="square" lIns="0" tIns="0" rIns="0" bIns="0" rtlCol="0" anchor="t">
            <a:normAutofit/>
          </a:bodyPr>
          <a:lstStyle/>
          <a:p>
            <a:pPr marL="0" indent="0" algn="r">
              <a:lnSpc>
                <a:spcPts val="20000"/>
              </a:lnSpc>
              <a:buNone/>
            </a:pPr>
            <a:r>
              <a:rPr lang="en-US" sz="20000" b="1" dirty="0">
                <a:solidFill>
                  <a:srgbClr val="E8853A">
                    <a:alpha val="90000"/>
                  </a:srgbClr>
                </a:solidFill>
                <a:latin typeface="Arial Narrow" pitchFamily="34" charset="0"/>
                <a:ea typeface="Arial Narrow" pitchFamily="34" charset="-122"/>
                <a:cs typeface="Arial Narrow" pitchFamily="34" charset="-120"/>
              </a:rPr>
              <a:t>×2</a:t>
            </a:r>
            <a:endParaRPr lang="en-US" sz="20000" dirty="0"/>
          </a:p>
        </p:txBody>
      </p:sp>
      <p:sp>
        <p:nvSpPr>
          <p:cNvPr id="4" name="Text 2"/>
          <p:cNvSpPr/>
          <p:nvPr/>
        </p:nvSpPr>
        <p:spPr>
          <a:xfrm>
            <a:off x="812800" y="1690390"/>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E8853A"/>
                </a:solidFill>
                <a:latin typeface="Arial" pitchFamily="34" charset="0"/>
                <a:ea typeface="Arial" pitchFamily="34" charset="-122"/>
                <a:cs typeface="Arial" pitchFamily="34" charset="-120"/>
              </a:rPr>
              <a:t>PROVINCIA DE TUCUMÁN · SUBSIDIOS ENERGÉTICOS FOCALIZADOS</a:t>
            </a:r>
            <a:endParaRPr lang="en-US" sz="1400" dirty="0"/>
          </a:p>
        </p:txBody>
      </p:sp>
      <p:sp>
        <p:nvSpPr>
          <p:cNvPr id="5" name="Text 3"/>
          <p:cNvSpPr>
            <a:spLocks noGrp="1"/>
          </p:cNvSpPr>
          <p:nvPr>
            <p:ph type="title"/>
          </p:nvPr>
        </p:nvSpPr>
        <p:spPr>
          <a:xfrm>
            <a:off x="812800" y="2193280"/>
            <a:ext cx="7194550" cy="2425700"/>
          </a:xfrm>
          <a:prstGeom prst="rect">
            <a:avLst/>
          </a:prstGeom>
          <a:noFill/>
          <a:ln/>
        </p:spPr>
        <p:txBody>
          <a:bodyPr wrap="square" lIns="0" tIns="0" rIns="0" bIns="0" rtlCol="0" anchor="t">
            <a:normAutofit/>
          </a:bodyPr>
          <a:lstStyle/>
          <a:p>
            <a:pPr marL="0" indent="0" algn="l">
              <a:lnSpc>
                <a:spcPts val="6300"/>
              </a:lnSpc>
              <a:buNone/>
            </a:pPr>
            <a:r>
              <a:rPr lang="es-AR" sz="6000" b="1" i="0" noProof="0" dirty="0">
                <a:solidFill>
                  <a:srgbClr val="F5F0E6"/>
                </a:solidFill>
                <a:latin typeface="Arial Narrow" pitchFamily="34" charset="0"/>
                <a:ea typeface="Arial Narrow" pitchFamily="34" charset="-122"/>
                <a:cs typeface="Arial Narrow" pitchFamily="34" charset="-120"/>
              </a:rPr>
              <a:t>Zonas Cálidas:  Más energía accesible para los hogares tucumanos</a:t>
            </a:r>
            <a:endParaRPr lang="es-AR" sz="6000" noProof="0" dirty="0"/>
          </a:p>
        </p:txBody>
      </p:sp>
      <p:sp>
        <p:nvSpPr>
          <p:cNvPr id="6" name="Text 4"/>
          <p:cNvSpPr/>
          <p:nvPr/>
        </p:nvSpPr>
        <p:spPr>
          <a:xfrm>
            <a:off x="812800" y="4847580"/>
            <a:ext cx="6540500"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D9DEE8"/>
                </a:solidFill>
                <a:effectLst>
                  <a:outerShdw blurRad="38100" dist="38100" dir="2700000" algn="tl">
                    <a:srgbClr val="000000">
                      <a:alpha val="43137"/>
                    </a:srgbClr>
                  </a:outerShdw>
                </a:effectLst>
                <a:latin typeface="Arial" pitchFamily="34" charset="0"/>
                <a:ea typeface="Arial" pitchFamily="34" charset="-122"/>
                <a:cs typeface="Arial" pitchFamily="34" charset="-120"/>
              </a:rPr>
              <a:t>RESOLUCIÓN SEN N° 300/2026 (BO 27/10/2026)</a:t>
            </a:r>
            <a:endParaRPr lang="en-US" sz="1800" b="1" dirty="0">
              <a:effectLst>
                <a:outerShdw blurRad="38100" dist="38100" dir="2700000" algn="tl">
                  <a:srgbClr val="000000">
                    <a:alpha val="43137"/>
                  </a:srgbClr>
                </a:outerShdw>
              </a:effectLst>
            </a:endParaRPr>
          </a:p>
        </p:txBody>
      </p:sp>
      <p:sp>
        <p:nvSpPr>
          <p:cNvPr id="8" name="Text 4">
            <a:extLst>
              <a:ext uri="{FF2B5EF4-FFF2-40B4-BE49-F238E27FC236}">
                <a16:creationId xmlns:a16="http://schemas.microsoft.com/office/drawing/2014/main" id="{2BDA8A02-C364-F0E2-AEA6-EB4A8248402E}"/>
              </a:ext>
            </a:extLst>
          </p:cNvPr>
          <p:cNvSpPr/>
          <p:nvPr/>
        </p:nvSpPr>
        <p:spPr>
          <a:xfrm>
            <a:off x="812800" y="5421610"/>
            <a:ext cx="6540500" cy="345430"/>
          </a:xfrm>
          <a:prstGeom prst="rect">
            <a:avLst/>
          </a:prstGeom>
          <a:noFill/>
          <a:ln/>
        </p:spPr>
        <p:txBody>
          <a:bodyPr wrap="square" lIns="0" tIns="0" rIns="0" bIns="0" rtlCol="0" anchor="t">
            <a:normAutofit/>
          </a:bodyPr>
          <a:lstStyle/>
          <a:p>
            <a:pPr marL="0" indent="0" algn="l">
              <a:lnSpc>
                <a:spcPts val="2520"/>
              </a:lnSpc>
              <a:buNone/>
            </a:pPr>
            <a:r>
              <a:rPr lang="en-US" sz="1800" dirty="0">
                <a:solidFill>
                  <a:srgbClr val="D9DEE8"/>
                </a:solidFill>
                <a:latin typeface="Arial" pitchFamily="34" charset="0"/>
                <a:ea typeface="Arial" pitchFamily="34" charset="-122"/>
                <a:cs typeface="Arial" pitchFamily="34" charset="-120"/>
              </a:rPr>
              <a:t>Nuevo consumo base para la zona cálida · Octubre 2026</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0E6"/>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743154" y="400578"/>
            <a:ext cx="10635998" cy="1082792"/>
          </a:xfrm>
          <a:prstGeom prst="rect">
            <a:avLst/>
          </a:prstGeom>
          <a:noFill/>
          <a:ln/>
        </p:spPr>
        <p:txBody>
          <a:bodyPr wrap="square" lIns="0" tIns="0" rIns="0" bIns="0" rtlCol="0" anchor="t">
            <a:normAutofit/>
          </a:bodyPr>
          <a:lstStyle/>
          <a:p>
            <a:pPr marL="0" indent="0" algn="l">
              <a:lnSpc>
                <a:spcPts val="3960"/>
              </a:lnSpc>
              <a:buNone/>
            </a:pPr>
            <a:r>
              <a:rPr lang="en-US" sz="3600" b="1" i="0" dirty="0" err="1">
                <a:solidFill>
                  <a:srgbClr val="14213D"/>
                </a:solidFill>
                <a:latin typeface="Arial Narrow" pitchFamily="34" charset="0"/>
                <a:ea typeface="Arial Narrow" pitchFamily="34" charset="-122"/>
                <a:cs typeface="Arial Narrow" pitchFamily="34" charset="-120"/>
              </a:rPr>
              <a:t>Qué</a:t>
            </a:r>
            <a:r>
              <a:rPr lang="en-US" sz="3600" b="1" i="0" dirty="0">
                <a:solidFill>
                  <a:srgbClr val="14213D"/>
                </a:solidFill>
                <a:latin typeface="Arial Narrow" pitchFamily="34" charset="0"/>
                <a:ea typeface="Arial Narrow" pitchFamily="34" charset="-122"/>
                <a:cs typeface="Arial Narrow" pitchFamily="34" charset="-120"/>
              </a:rPr>
              <a:t> cambia con lo </a:t>
            </a:r>
            <a:r>
              <a:rPr lang="en-US" sz="3600" b="1" i="0" dirty="0" err="1">
                <a:solidFill>
                  <a:srgbClr val="14213D"/>
                </a:solidFill>
                <a:latin typeface="Arial Narrow" pitchFamily="34" charset="0"/>
                <a:ea typeface="Arial Narrow" pitchFamily="34" charset="-122"/>
                <a:cs typeface="Arial Narrow" pitchFamily="34" charset="-120"/>
              </a:rPr>
              <a:t>dispuesto</a:t>
            </a:r>
            <a:r>
              <a:rPr lang="en-US" sz="3600" b="1" i="0" dirty="0">
                <a:solidFill>
                  <a:srgbClr val="14213D"/>
                </a:solidFill>
                <a:latin typeface="Arial Narrow" pitchFamily="34" charset="0"/>
                <a:ea typeface="Arial Narrow" pitchFamily="34" charset="-122"/>
                <a:cs typeface="Arial Narrow" pitchFamily="34" charset="-120"/>
              </a:rPr>
              <a:t> </a:t>
            </a:r>
            <a:r>
              <a:rPr lang="en-US" sz="3600" b="1" i="0" dirty="0" err="1">
                <a:solidFill>
                  <a:srgbClr val="14213D"/>
                </a:solidFill>
                <a:latin typeface="Arial Narrow" pitchFamily="34" charset="0"/>
                <a:ea typeface="Arial Narrow" pitchFamily="34" charset="-122"/>
                <a:cs typeface="Arial Narrow" pitchFamily="34" charset="-120"/>
              </a:rPr>
              <a:t>por</a:t>
            </a:r>
            <a:r>
              <a:rPr lang="en-US" sz="3600" b="1" i="0" dirty="0">
                <a:solidFill>
                  <a:srgbClr val="14213D"/>
                </a:solidFill>
                <a:latin typeface="Arial Narrow" pitchFamily="34" charset="0"/>
                <a:ea typeface="Arial Narrow" pitchFamily="34" charset="-122"/>
                <a:cs typeface="Arial Narrow" pitchFamily="34" charset="-120"/>
              </a:rPr>
              <a:t> la Res. SEN 300/2026: el </a:t>
            </a:r>
            <a:r>
              <a:rPr lang="en-US" sz="3600" b="1" i="0" dirty="0" err="1">
                <a:solidFill>
                  <a:srgbClr val="14213D"/>
                </a:solidFill>
                <a:latin typeface="Arial Narrow" pitchFamily="34" charset="0"/>
                <a:ea typeface="Arial Narrow" pitchFamily="34" charset="-122"/>
                <a:cs typeface="Arial Narrow" pitchFamily="34" charset="-120"/>
              </a:rPr>
              <a:t>consumo</a:t>
            </a:r>
            <a:r>
              <a:rPr lang="en-US" sz="3600" b="1" i="0" dirty="0">
                <a:solidFill>
                  <a:srgbClr val="14213D"/>
                </a:solidFill>
                <a:latin typeface="Arial Narrow" pitchFamily="34" charset="0"/>
                <a:ea typeface="Arial Narrow" pitchFamily="34" charset="-122"/>
                <a:cs typeface="Arial Narrow" pitchFamily="34" charset="-120"/>
              </a:rPr>
              <a:t> </a:t>
            </a:r>
            <a:r>
              <a:rPr lang="en-US" sz="3600" b="1" dirty="0" err="1"/>
              <a:t>subsidiado</a:t>
            </a:r>
            <a:r>
              <a:rPr lang="en-US" sz="3600" b="1" dirty="0"/>
              <a:t> </a:t>
            </a:r>
            <a:r>
              <a:rPr lang="en-US" sz="3600" b="1" i="0" dirty="0" err="1">
                <a:solidFill>
                  <a:srgbClr val="14213D"/>
                </a:solidFill>
                <a:latin typeface="Arial Narrow" pitchFamily="34" charset="0"/>
                <a:ea typeface="Arial Narrow" pitchFamily="34" charset="-122"/>
                <a:cs typeface="Arial Narrow" pitchFamily="34" charset="-120"/>
              </a:rPr>
              <a:t>mes</a:t>
            </a:r>
            <a:r>
              <a:rPr lang="en-US" sz="3600" b="1" i="0" dirty="0">
                <a:solidFill>
                  <a:srgbClr val="14213D"/>
                </a:solidFill>
                <a:latin typeface="Arial Narrow" pitchFamily="34" charset="0"/>
                <a:ea typeface="Arial Narrow" pitchFamily="34" charset="-122"/>
                <a:cs typeface="Arial Narrow" pitchFamily="34" charset="-120"/>
              </a:rPr>
              <a:t> a mes</a:t>
            </a:r>
            <a:endParaRPr lang="en-US" sz="3600" dirty="0"/>
          </a:p>
        </p:txBody>
      </p:sp>
      <p:sp>
        <p:nvSpPr>
          <p:cNvPr id="3" name="Shape 1"/>
          <p:cNvSpPr/>
          <p:nvPr/>
        </p:nvSpPr>
        <p:spPr>
          <a:xfrm>
            <a:off x="812800" y="1671290"/>
            <a:ext cx="810667" cy="1457821"/>
          </a:xfrm>
          <a:prstGeom prst="roundRect">
            <a:avLst>
              <a:gd name="adj" fmla="val 6266"/>
            </a:avLst>
          </a:prstGeom>
          <a:solidFill>
            <a:srgbClr val="EAE2D2"/>
          </a:solidFill>
          <a:ln/>
        </p:spPr>
        <p:txBody>
          <a:bodyPr/>
          <a:lstStyle/>
          <a:p>
            <a:endParaRPr lang="es-AR"/>
          </a:p>
        </p:txBody>
      </p:sp>
      <p:sp>
        <p:nvSpPr>
          <p:cNvPr id="4" name="Text 2"/>
          <p:cNvSpPr/>
          <p:nvPr/>
        </p:nvSpPr>
        <p:spPr>
          <a:xfrm>
            <a:off x="1028616" y="1798290"/>
            <a:ext cx="379035"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Ene</a:t>
            </a:r>
            <a:endParaRPr lang="en-US" sz="1400" dirty="0"/>
          </a:p>
        </p:txBody>
      </p:sp>
      <p:sp>
        <p:nvSpPr>
          <p:cNvPr id="5" name="Text 3"/>
          <p:cNvSpPr/>
          <p:nvPr/>
        </p:nvSpPr>
        <p:spPr>
          <a:xfrm>
            <a:off x="948015" y="2097980"/>
            <a:ext cx="540187"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14213D"/>
                </a:solidFill>
                <a:latin typeface="Arial Narrow" pitchFamily="34" charset="0"/>
                <a:ea typeface="Arial Narrow" pitchFamily="34" charset="-122"/>
                <a:cs typeface="Arial Narrow" pitchFamily="34" charset="-120"/>
              </a:rPr>
              <a:t>370</a:t>
            </a:r>
            <a:endParaRPr lang="en-US" sz="2400" dirty="0"/>
          </a:p>
        </p:txBody>
      </p:sp>
      <p:sp>
        <p:nvSpPr>
          <p:cNvPr id="6" name="Text 4"/>
          <p:cNvSpPr/>
          <p:nvPr/>
        </p:nvSpPr>
        <p:spPr>
          <a:xfrm>
            <a:off x="863600" y="2575471"/>
            <a:ext cx="75986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se mantiene</a:t>
            </a:r>
            <a:endParaRPr lang="en-US" sz="1200" dirty="0"/>
          </a:p>
        </p:txBody>
      </p:sp>
      <p:sp>
        <p:nvSpPr>
          <p:cNvPr id="7" name="Shape 5"/>
          <p:cNvSpPr/>
          <p:nvPr/>
        </p:nvSpPr>
        <p:spPr>
          <a:xfrm>
            <a:off x="1699667" y="1671290"/>
            <a:ext cx="810667" cy="1457821"/>
          </a:xfrm>
          <a:prstGeom prst="roundRect">
            <a:avLst>
              <a:gd name="adj" fmla="val 6266"/>
            </a:avLst>
          </a:prstGeom>
          <a:solidFill>
            <a:srgbClr val="EAE2D2"/>
          </a:solidFill>
          <a:ln/>
        </p:spPr>
        <p:txBody>
          <a:bodyPr/>
          <a:lstStyle/>
          <a:p>
            <a:endParaRPr lang="es-AR"/>
          </a:p>
        </p:txBody>
      </p:sp>
      <p:sp>
        <p:nvSpPr>
          <p:cNvPr id="8" name="Text 6"/>
          <p:cNvSpPr/>
          <p:nvPr/>
        </p:nvSpPr>
        <p:spPr>
          <a:xfrm>
            <a:off x="1917035" y="1798290"/>
            <a:ext cx="375880"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Feb</a:t>
            </a:r>
            <a:endParaRPr lang="en-US" sz="1400" dirty="0"/>
          </a:p>
        </p:txBody>
      </p:sp>
      <p:sp>
        <p:nvSpPr>
          <p:cNvPr id="9" name="Text 7"/>
          <p:cNvSpPr/>
          <p:nvPr/>
        </p:nvSpPr>
        <p:spPr>
          <a:xfrm>
            <a:off x="1834882" y="2097980"/>
            <a:ext cx="540187"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14213D"/>
                </a:solidFill>
                <a:latin typeface="Arial Narrow" pitchFamily="34" charset="0"/>
                <a:ea typeface="Arial Narrow" pitchFamily="34" charset="-122"/>
                <a:cs typeface="Arial Narrow" pitchFamily="34" charset="-120"/>
              </a:rPr>
              <a:t>370</a:t>
            </a:r>
            <a:endParaRPr lang="en-US" sz="2400" dirty="0"/>
          </a:p>
        </p:txBody>
      </p:sp>
      <p:sp>
        <p:nvSpPr>
          <p:cNvPr id="10" name="Text 8"/>
          <p:cNvSpPr/>
          <p:nvPr/>
        </p:nvSpPr>
        <p:spPr>
          <a:xfrm>
            <a:off x="1750467" y="2575471"/>
            <a:ext cx="75986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se mantiene</a:t>
            </a:r>
            <a:endParaRPr lang="en-US" sz="1200" dirty="0"/>
          </a:p>
        </p:txBody>
      </p:sp>
      <p:sp>
        <p:nvSpPr>
          <p:cNvPr id="11" name="Shape 9"/>
          <p:cNvSpPr/>
          <p:nvPr/>
        </p:nvSpPr>
        <p:spPr>
          <a:xfrm>
            <a:off x="2586534" y="1671290"/>
            <a:ext cx="810667" cy="1457821"/>
          </a:xfrm>
          <a:prstGeom prst="roundRect">
            <a:avLst>
              <a:gd name="adj" fmla="val 6266"/>
            </a:avLst>
          </a:prstGeom>
          <a:solidFill>
            <a:srgbClr val="E8853A"/>
          </a:solidFill>
          <a:ln/>
        </p:spPr>
        <p:txBody>
          <a:bodyPr/>
          <a:lstStyle/>
          <a:p>
            <a:endParaRPr lang="es-AR"/>
          </a:p>
        </p:txBody>
      </p:sp>
      <p:sp>
        <p:nvSpPr>
          <p:cNvPr id="12" name="Text 10"/>
          <p:cNvSpPr/>
          <p:nvPr/>
        </p:nvSpPr>
        <p:spPr>
          <a:xfrm>
            <a:off x="2793067" y="1798290"/>
            <a:ext cx="397550"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Mar</a:t>
            </a:r>
            <a:endParaRPr lang="en-US" sz="1400" dirty="0"/>
          </a:p>
        </p:txBody>
      </p:sp>
      <p:sp>
        <p:nvSpPr>
          <p:cNvPr id="13" name="Text 11"/>
          <p:cNvSpPr/>
          <p:nvPr/>
        </p:nvSpPr>
        <p:spPr>
          <a:xfrm>
            <a:off x="2696681" y="2097980"/>
            <a:ext cx="590371"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14213D"/>
                </a:solidFill>
                <a:latin typeface="Arial Narrow" pitchFamily="34" charset="0"/>
                <a:ea typeface="Arial Narrow" pitchFamily="34" charset="-122"/>
                <a:cs typeface="Arial Narrow" pitchFamily="34" charset="-120"/>
              </a:rPr>
              <a:t>300</a:t>
            </a:r>
            <a:endParaRPr lang="en-US" sz="2400" dirty="0"/>
          </a:p>
        </p:txBody>
      </p:sp>
      <p:sp>
        <p:nvSpPr>
          <p:cNvPr id="14" name="Text 12"/>
          <p:cNvSpPr/>
          <p:nvPr/>
        </p:nvSpPr>
        <p:spPr>
          <a:xfrm>
            <a:off x="2681501" y="2575471"/>
            <a:ext cx="62073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213D"/>
                </a:solidFill>
                <a:latin typeface="Arial" pitchFamily="34" charset="0"/>
                <a:ea typeface="Arial" pitchFamily="34" charset="-122"/>
                <a:cs typeface="Arial" pitchFamily="34" charset="-120"/>
              </a:rPr>
              <a:t>era 150</a:t>
            </a:r>
            <a:endParaRPr lang="en-US" sz="1200" dirty="0"/>
          </a:p>
        </p:txBody>
      </p:sp>
      <p:sp>
        <p:nvSpPr>
          <p:cNvPr id="15" name="Shape 13"/>
          <p:cNvSpPr/>
          <p:nvPr/>
        </p:nvSpPr>
        <p:spPr>
          <a:xfrm>
            <a:off x="3473400" y="1671290"/>
            <a:ext cx="810716" cy="1457821"/>
          </a:xfrm>
          <a:prstGeom prst="roundRect">
            <a:avLst>
              <a:gd name="adj" fmla="val 6266"/>
            </a:avLst>
          </a:prstGeom>
          <a:solidFill>
            <a:srgbClr val="E8853A"/>
          </a:solidFill>
          <a:ln/>
        </p:spPr>
        <p:txBody>
          <a:bodyPr/>
          <a:lstStyle/>
          <a:p>
            <a:endParaRPr lang="es-AR"/>
          </a:p>
        </p:txBody>
      </p:sp>
      <p:sp>
        <p:nvSpPr>
          <p:cNvPr id="16" name="Text 14"/>
          <p:cNvSpPr/>
          <p:nvPr/>
        </p:nvSpPr>
        <p:spPr>
          <a:xfrm>
            <a:off x="3694752" y="1798290"/>
            <a:ext cx="367963"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Abr</a:t>
            </a:r>
            <a:endParaRPr lang="en-US" sz="1400" dirty="0"/>
          </a:p>
        </p:txBody>
      </p:sp>
      <p:sp>
        <p:nvSpPr>
          <p:cNvPr id="17" name="Text 15"/>
          <p:cNvSpPr/>
          <p:nvPr/>
        </p:nvSpPr>
        <p:spPr>
          <a:xfrm>
            <a:off x="3583548" y="2097980"/>
            <a:ext cx="590371"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14213D"/>
                </a:solidFill>
                <a:latin typeface="Arial Narrow" pitchFamily="34" charset="0"/>
                <a:ea typeface="Arial Narrow" pitchFamily="34" charset="-122"/>
                <a:cs typeface="Arial Narrow" pitchFamily="34" charset="-120"/>
              </a:rPr>
              <a:t>300</a:t>
            </a:r>
            <a:endParaRPr lang="en-US" sz="2400" dirty="0"/>
          </a:p>
        </p:txBody>
      </p:sp>
      <p:sp>
        <p:nvSpPr>
          <p:cNvPr id="18" name="Text 16"/>
          <p:cNvSpPr/>
          <p:nvPr/>
        </p:nvSpPr>
        <p:spPr>
          <a:xfrm>
            <a:off x="3568368" y="2575471"/>
            <a:ext cx="62073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213D"/>
                </a:solidFill>
                <a:latin typeface="Arial" pitchFamily="34" charset="0"/>
                <a:ea typeface="Arial" pitchFamily="34" charset="-122"/>
                <a:cs typeface="Arial" pitchFamily="34" charset="-120"/>
              </a:rPr>
              <a:t>era 150</a:t>
            </a:r>
            <a:endParaRPr lang="en-US" sz="1200" dirty="0"/>
          </a:p>
        </p:txBody>
      </p:sp>
      <p:sp>
        <p:nvSpPr>
          <p:cNvPr id="19" name="Shape 17"/>
          <p:cNvSpPr/>
          <p:nvPr/>
        </p:nvSpPr>
        <p:spPr>
          <a:xfrm>
            <a:off x="4360317" y="1671290"/>
            <a:ext cx="810667" cy="1457821"/>
          </a:xfrm>
          <a:prstGeom prst="roundRect">
            <a:avLst>
              <a:gd name="adj" fmla="val 6266"/>
            </a:avLst>
          </a:prstGeom>
          <a:solidFill>
            <a:srgbClr val="EAE2D2"/>
          </a:solidFill>
          <a:ln/>
        </p:spPr>
        <p:txBody>
          <a:bodyPr/>
          <a:lstStyle/>
          <a:p>
            <a:endParaRPr lang="es-AR"/>
          </a:p>
        </p:txBody>
      </p:sp>
      <p:sp>
        <p:nvSpPr>
          <p:cNvPr id="20" name="Text 18"/>
          <p:cNvSpPr/>
          <p:nvPr/>
        </p:nvSpPr>
        <p:spPr>
          <a:xfrm>
            <a:off x="4552975" y="1798290"/>
            <a:ext cx="425351"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May</a:t>
            </a:r>
            <a:endParaRPr lang="en-US" sz="1400" dirty="0"/>
          </a:p>
        </p:txBody>
      </p:sp>
      <p:sp>
        <p:nvSpPr>
          <p:cNvPr id="21" name="Text 19"/>
          <p:cNvSpPr/>
          <p:nvPr/>
        </p:nvSpPr>
        <p:spPr>
          <a:xfrm>
            <a:off x="4474458" y="2097980"/>
            <a:ext cx="582335"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14213D"/>
                </a:solidFill>
                <a:latin typeface="Arial Narrow" pitchFamily="34" charset="0"/>
                <a:ea typeface="Arial Narrow" pitchFamily="34" charset="-122"/>
                <a:cs typeface="Arial Narrow" pitchFamily="34" charset="-120"/>
              </a:rPr>
              <a:t>300</a:t>
            </a:r>
            <a:endParaRPr lang="en-US" sz="2400" dirty="0"/>
          </a:p>
        </p:txBody>
      </p:sp>
      <p:sp>
        <p:nvSpPr>
          <p:cNvPr id="22" name="Text 20"/>
          <p:cNvSpPr/>
          <p:nvPr/>
        </p:nvSpPr>
        <p:spPr>
          <a:xfrm>
            <a:off x="4411117" y="2575471"/>
            <a:ext cx="75986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se mantiene</a:t>
            </a:r>
            <a:endParaRPr lang="en-US" sz="1200" dirty="0"/>
          </a:p>
        </p:txBody>
      </p:sp>
      <p:sp>
        <p:nvSpPr>
          <p:cNvPr id="23" name="Shape 21"/>
          <p:cNvSpPr/>
          <p:nvPr/>
        </p:nvSpPr>
        <p:spPr>
          <a:xfrm>
            <a:off x="5247184" y="1671290"/>
            <a:ext cx="810667" cy="1457821"/>
          </a:xfrm>
          <a:prstGeom prst="roundRect">
            <a:avLst>
              <a:gd name="adj" fmla="val 6266"/>
            </a:avLst>
          </a:prstGeom>
          <a:solidFill>
            <a:srgbClr val="EAE2D2"/>
          </a:solidFill>
          <a:ln/>
        </p:spPr>
        <p:txBody>
          <a:bodyPr/>
          <a:lstStyle/>
          <a:p>
            <a:endParaRPr lang="es-AR"/>
          </a:p>
        </p:txBody>
      </p:sp>
      <p:sp>
        <p:nvSpPr>
          <p:cNvPr id="24" name="Text 22"/>
          <p:cNvSpPr/>
          <p:nvPr/>
        </p:nvSpPr>
        <p:spPr>
          <a:xfrm>
            <a:off x="5484495" y="1798290"/>
            <a:ext cx="335994"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Jun</a:t>
            </a:r>
            <a:endParaRPr lang="en-US" sz="1400" dirty="0"/>
          </a:p>
        </p:txBody>
      </p:sp>
      <p:sp>
        <p:nvSpPr>
          <p:cNvPr id="25" name="Text 23"/>
          <p:cNvSpPr/>
          <p:nvPr/>
        </p:nvSpPr>
        <p:spPr>
          <a:xfrm>
            <a:off x="5361325" y="2097980"/>
            <a:ext cx="582335"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14213D"/>
                </a:solidFill>
                <a:latin typeface="Arial Narrow" pitchFamily="34" charset="0"/>
                <a:ea typeface="Arial Narrow" pitchFamily="34" charset="-122"/>
                <a:cs typeface="Arial Narrow" pitchFamily="34" charset="-120"/>
              </a:rPr>
              <a:t>300</a:t>
            </a:r>
            <a:endParaRPr lang="en-US" sz="2400" dirty="0"/>
          </a:p>
        </p:txBody>
      </p:sp>
      <p:sp>
        <p:nvSpPr>
          <p:cNvPr id="26" name="Text 24"/>
          <p:cNvSpPr/>
          <p:nvPr/>
        </p:nvSpPr>
        <p:spPr>
          <a:xfrm>
            <a:off x="5297984" y="2575471"/>
            <a:ext cx="75986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se mantiene</a:t>
            </a:r>
            <a:endParaRPr lang="en-US" sz="1200" dirty="0"/>
          </a:p>
        </p:txBody>
      </p:sp>
      <p:sp>
        <p:nvSpPr>
          <p:cNvPr id="27" name="Shape 25"/>
          <p:cNvSpPr/>
          <p:nvPr/>
        </p:nvSpPr>
        <p:spPr>
          <a:xfrm>
            <a:off x="6134050" y="1671290"/>
            <a:ext cx="810716" cy="1457821"/>
          </a:xfrm>
          <a:prstGeom prst="roundRect">
            <a:avLst>
              <a:gd name="adj" fmla="val 6266"/>
            </a:avLst>
          </a:prstGeom>
          <a:solidFill>
            <a:srgbClr val="EAE2D2"/>
          </a:solidFill>
          <a:ln/>
        </p:spPr>
        <p:txBody>
          <a:bodyPr/>
          <a:lstStyle/>
          <a:p>
            <a:endParaRPr lang="es-AR"/>
          </a:p>
        </p:txBody>
      </p:sp>
      <p:sp>
        <p:nvSpPr>
          <p:cNvPr id="28" name="Text 26"/>
          <p:cNvSpPr/>
          <p:nvPr/>
        </p:nvSpPr>
        <p:spPr>
          <a:xfrm>
            <a:off x="6397873" y="1798290"/>
            <a:ext cx="283071"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Jul</a:t>
            </a:r>
            <a:endParaRPr lang="en-US" sz="1400" dirty="0"/>
          </a:p>
        </p:txBody>
      </p:sp>
      <p:sp>
        <p:nvSpPr>
          <p:cNvPr id="29" name="Text 27"/>
          <p:cNvSpPr/>
          <p:nvPr/>
        </p:nvSpPr>
        <p:spPr>
          <a:xfrm>
            <a:off x="6248241" y="2097980"/>
            <a:ext cx="582335"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14213D"/>
                </a:solidFill>
                <a:latin typeface="Arial Narrow" pitchFamily="34" charset="0"/>
                <a:ea typeface="Arial Narrow" pitchFamily="34" charset="-122"/>
                <a:cs typeface="Arial Narrow" pitchFamily="34" charset="-120"/>
              </a:rPr>
              <a:t>300</a:t>
            </a:r>
            <a:endParaRPr lang="en-US" sz="2400" dirty="0"/>
          </a:p>
        </p:txBody>
      </p:sp>
      <p:sp>
        <p:nvSpPr>
          <p:cNvPr id="30" name="Text 28"/>
          <p:cNvSpPr/>
          <p:nvPr/>
        </p:nvSpPr>
        <p:spPr>
          <a:xfrm>
            <a:off x="6184850" y="2575471"/>
            <a:ext cx="759916"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se mantiene</a:t>
            </a:r>
            <a:endParaRPr lang="en-US" sz="1200" dirty="0"/>
          </a:p>
        </p:txBody>
      </p:sp>
      <p:sp>
        <p:nvSpPr>
          <p:cNvPr id="31" name="Shape 29"/>
          <p:cNvSpPr/>
          <p:nvPr/>
        </p:nvSpPr>
        <p:spPr>
          <a:xfrm>
            <a:off x="7020967" y="1671290"/>
            <a:ext cx="810667" cy="1457821"/>
          </a:xfrm>
          <a:prstGeom prst="roundRect">
            <a:avLst>
              <a:gd name="adj" fmla="val 6266"/>
            </a:avLst>
          </a:prstGeom>
          <a:solidFill>
            <a:srgbClr val="EAE2D2"/>
          </a:solidFill>
          <a:ln/>
        </p:spPr>
        <p:txBody>
          <a:bodyPr/>
          <a:lstStyle/>
          <a:p>
            <a:endParaRPr lang="es-AR"/>
          </a:p>
        </p:txBody>
      </p:sp>
      <p:sp>
        <p:nvSpPr>
          <p:cNvPr id="32" name="Text 30"/>
          <p:cNvSpPr/>
          <p:nvPr/>
        </p:nvSpPr>
        <p:spPr>
          <a:xfrm>
            <a:off x="7225055" y="1798290"/>
            <a:ext cx="402491"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Ago</a:t>
            </a:r>
            <a:endParaRPr lang="en-US" sz="1400" dirty="0"/>
          </a:p>
        </p:txBody>
      </p:sp>
      <p:sp>
        <p:nvSpPr>
          <p:cNvPr id="33" name="Text 31"/>
          <p:cNvSpPr/>
          <p:nvPr/>
        </p:nvSpPr>
        <p:spPr>
          <a:xfrm>
            <a:off x="7135108" y="2097980"/>
            <a:ext cx="582335"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14213D"/>
                </a:solidFill>
                <a:latin typeface="Arial Narrow" pitchFamily="34" charset="0"/>
                <a:ea typeface="Arial Narrow" pitchFamily="34" charset="-122"/>
                <a:cs typeface="Arial Narrow" pitchFamily="34" charset="-120"/>
              </a:rPr>
              <a:t>300</a:t>
            </a:r>
            <a:endParaRPr lang="en-US" sz="2400" dirty="0"/>
          </a:p>
        </p:txBody>
      </p:sp>
      <p:sp>
        <p:nvSpPr>
          <p:cNvPr id="34" name="Text 32"/>
          <p:cNvSpPr/>
          <p:nvPr/>
        </p:nvSpPr>
        <p:spPr>
          <a:xfrm>
            <a:off x="7071767" y="2575471"/>
            <a:ext cx="75986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se mantiene</a:t>
            </a:r>
            <a:endParaRPr lang="en-US" sz="1200" dirty="0"/>
          </a:p>
        </p:txBody>
      </p:sp>
      <p:sp>
        <p:nvSpPr>
          <p:cNvPr id="35" name="Shape 33"/>
          <p:cNvSpPr/>
          <p:nvPr/>
        </p:nvSpPr>
        <p:spPr>
          <a:xfrm>
            <a:off x="7907834" y="1671290"/>
            <a:ext cx="810667" cy="1457821"/>
          </a:xfrm>
          <a:prstGeom prst="roundRect">
            <a:avLst>
              <a:gd name="adj" fmla="val 6266"/>
            </a:avLst>
          </a:prstGeom>
          <a:solidFill>
            <a:srgbClr val="E8853A"/>
          </a:solidFill>
          <a:ln/>
        </p:spPr>
        <p:txBody>
          <a:bodyPr/>
          <a:lstStyle/>
          <a:p>
            <a:endParaRPr lang="es-AR"/>
          </a:p>
        </p:txBody>
      </p:sp>
      <p:sp>
        <p:nvSpPr>
          <p:cNvPr id="36" name="Text 34"/>
          <p:cNvSpPr/>
          <p:nvPr/>
        </p:nvSpPr>
        <p:spPr>
          <a:xfrm>
            <a:off x="8115493" y="1798290"/>
            <a:ext cx="395347"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Sep</a:t>
            </a:r>
            <a:endParaRPr lang="en-US" sz="1400" dirty="0"/>
          </a:p>
        </p:txBody>
      </p:sp>
      <p:sp>
        <p:nvSpPr>
          <p:cNvPr id="37" name="Text 35"/>
          <p:cNvSpPr/>
          <p:nvPr/>
        </p:nvSpPr>
        <p:spPr>
          <a:xfrm>
            <a:off x="8017981" y="2097980"/>
            <a:ext cx="590371"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14213D"/>
                </a:solidFill>
                <a:latin typeface="Arial Narrow" pitchFamily="34" charset="0"/>
                <a:ea typeface="Arial Narrow" pitchFamily="34" charset="-122"/>
                <a:cs typeface="Arial Narrow" pitchFamily="34" charset="-120"/>
              </a:rPr>
              <a:t>300</a:t>
            </a:r>
            <a:endParaRPr lang="en-US" sz="2400" dirty="0"/>
          </a:p>
        </p:txBody>
      </p:sp>
      <p:sp>
        <p:nvSpPr>
          <p:cNvPr id="38" name="Text 36"/>
          <p:cNvSpPr/>
          <p:nvPr/>
        </p:nvSpPr>
        <p:spPr>
          <a:xfrm>
            <a:off x="8002801" y="2575471"/>
            <a:ext cx="62073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213D"/>
                </a:solidFill>
                <a:latin typeface="Arial" pitchFamily="34" charset="0"/>
                <a:ea typeface="Arial" pitchFamily="34" charset="-122"/>
                <a:cs typeface="Arial" pitchFamily="34" charset="-120"/>
              </a:rPr>
              <a:t>era 150</a:t>
            </a:r>
            <a:endParaRPr lang="en-US" sz="1200" dirty="0"/>
          </a:p>
        </p:txBody>
      </p:sp>
      <p:sp>
        <p:nvSpPr>
          <p:cNvPr id="39" name="Shape 37"/>
          <p:cNvSpPr/>
          <p:nvPr/>
        </p:nvSpPr>
        <p:spPr>
          <a:xfrm>
            <a:off x="8794700" y="1671290"/>
            <a:ext cx="810716" cy="1457821"/>
          </a:xfrm>
          <a:prstGeom prst="roundRect">
            <a:avLst>
              <a:gd name="adj" fmla="val 6266"/>
            </a:avLst>
          </a:prstGeom>
          <a:solidFill>
            <a:srgbClr val="E8853A"/>
          </a:solidFill>
          <a:ln/>
        </p:spPr>
        <p:txBody>
          <a:bodyPr/>
          <a:lstStyle/>
          <a:p>
            <a:endParaRPr lang="es-AR"/>
          </a:p>
        </p:txBody>
      </p:sp>
      <p:sp>
        <p:nvSpPr>
          <p:cNvPr id="40" name="Text 38"/>
          <p:cNvSpPr/>
          <p:nvPr/>
        </p:nvSpPr>
        <p:spPr>
          <a:xfrm>
            <a:off x="9022120" y="1798290"/>
            <a:ext cx="355878"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Oct</a:t>
            </a:r>
            <a:endParaRPr lang="en-US" sz="1400" dirty="0"/>
          </a:p>
        </p:txBody>
      </p:sp>
      <p:sp>
        <p:nvSpPr>
          <p:cNvPr id="41" name="Text 39"/>
          <p:cNvSpPr/>
          <p:nvPr/>
        </p:nvSpPr>
        <p:spPr>
          <a:xfrm>
            <a:off x="8904848" y="2097980"/>
            <a:ext cx="590371"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14213D"/>
                </a:solidFill>
                <a:latin typeface="Arial Narrow" pitchFamily="34" charset="0"/>
                <a:ea typeface="Arial Narrow" pitchFamily="34" charset="-122"/>
                <a:cs typeface="Arial Narrow" pitchFamily="34" charset="-120"/>
              </a:rPr>
              <a:t>300</a:t>
            </a:r>
            <a:endParaRPr lang="en-US" sz="2400" dirty="0"/>
          </a:p>
        </p:txBody>
      </p:sp>
      <p:sp>
        <p:nvSpPr>
          <p:cNvPr id="42" name="Text 40"/>
          <p:cNvSpPr/>
          <p:nvPr/>
        </p:nvSpPr>
        <p:spPr>
          <a:xfrm>
            <a:off x="8889668" y="2575471"/>
            <a:ext cx="62073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213D"/>
                </a:solidFill>
                <a:latin typeface="Arial" pitchFamily="34" charset="0"/>
                <a:ea typeface="Arial" pitchFamily="34" charset="-122"/>
                <a:cs typeface="Arial" pitchFamily="34" charset="-120"/>
              </a:rPr>
              <a:t>era 150</a:t>
            </a:r>
            <a:endParaRPr lang="en-US" sz="1200" dirty="0"/>
          </a:p>
        </p:txBody>
      </p:sp>
      <p:sp>
        <p:nvSpPr>
          <p:cNvPr id="43" name="Shape 41"/>
          <p:cNvSpPr/>
          <p:nvPr/>
        </p:nvSpPr>
        <p:spPr>
          <a:xfrm>
            <a:off x="9681617" y="1671290"/>
            <a:ext cx="810667" cy="1457821"/>
          </a:xfrm>
          <a:prstGeom prst="roundRect">
            <a:avLst>
              <a:gd name="adj" fmla="val 6266"/>
            </a:avLst>
          </a:prstGeom>
          <a:solidFill>
            <a:srgbClr val="E8853A"/>
          </a:solidFill>
          <a:ln/>
        </p:spPr>
        <p:txBody>
          <a:bodyPr/>
          <a:lstStyle/>
          <a:p>
            <a:endParaRPr lang="es-AR"/>
          </a:p>
        </p:txBody>
      </p:sp>
      <p:sp>
        <p:nvSpPr>
          <p:cNvPr id="44" name="Text 42"/>
          <p:cNvSpPr/>
          <p:nvPr/>
        </p:nvSpPr>
        <p:spPr>
          <a:xfrm>
            <a:off x="9891717" y="1798290"/>
            <a:ext cx="390465"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Nov</a:t>
            </a:r>
            <a:endParaRPr lang="en-US" sz="1400" dirty="0"/>
          </a:p>
        </p:txBody>
      </p:sp>
      <p:sp>
        <p:nvSpPr>
          <p:cNvPr id="45" name="Text 43"/>
          <p:cNvSpPr/>
          <p:nvPr/>
        </p:nvSpPr>
        <p:spPr>
          <a:xfrm>
            <a:off x="9791764" y="2097980"/>
            <a:ext cx="590371"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14213D"/>
                </a:solidFill>
                <a:latin typeface="Arial Narrow" pitchFamily="34" charset="0"/>
                <a:ea typeface="Arial Narrow" pitchFamily="34" charset="-122"/>
                <a:cs typeface="Arial Narrow" pitchFamily="34" charset="-120"/>
              </a:rPr>
              <a:t>300</a:t>
            </a:r>
            <a:endParaRPr lang="en-US" sz="2400" dirty="0"/>
          </a:p>
        </p:txBody>
      </p:sp>
      <p:sp>
        <p:nvSpPr>
          <p:cNvPr id="46" name="Text 44"/>
          <p:cNvSpPr/>
          <p:nvPr/>
        </p:nvSpPr>
        <p:spPr>
          <a:xfrm>
            <a:off x="9776584" y="2575471"/>
            <a:ext cx="620732" cy="23872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4213D"/>
                </a:solidFill>
                <a:latin typeface="Arial" pitchFamily="34" charset="0"/>
                <a:ea typeface="Arial" pitchFamily="34" charset="-122"/>
                <a:cs typeface="Arial" pitchFamily="34" charset="-120"/>
              </a:rPr>
              <a:t>era 150</a:t>
            </a:r>
            <a:endParaRPr lang="en-US" sz="1200" dirty="0"/>
          </a:p>
        </p:txBody>
      </p:sp>
      <p:sp>
        <p:nvSpPr>
          <p:cNvPr id="47" name="Shape 45"/>
          <p:cNvSpPr/>
          <p:nvPr/>
        </p:nvSpPr>
        <p:spPr>
          <a:xfrm>
            <a:off x="10568484" y="1671290"/>
            <a:ext cx="810667" cy="1457821"/>
          </a:xfrm>
          <a:prstGeom prst="roundRect">
            <a:avLst>
              <a:gd name="adj" fmla="val 6266"/>
            </a:avLst>
          </a:prstGeom>
          <a:solidFill>
            <a:srgbClr val="EAE2D2"/>
          </a:solidFill>
          <a:ln/>
        </p:spPr>
        <p:txBody>
          <a:bodyPr/>
          <a:lstStyle/>
          <a:p>
            <a:endParaRPr lang="es-AR"/>
          </a:p>
        </p:txBody>
      </p:sp>
      <p:sp>
        <p:nvSpPr>
          <p:cNvPr id="48" name="Text 46"/>
          <p:cNvSpPr/>
          <p:nvPr/>
        </p:nvSpPr>
        <p:spPr>
          <a:xfrm>
            <a:off x="10812577" y="1798290"/>
            <a:ext cx="322481"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Dic</a:t>
            </a:r>
            <a:endParaRPr lang="en-US" sz="1400" dirty="0"/>
          </a:p>
        </p:txBody>
      </p:sp>
      <p:sp>
        <p:nvSpPr>
          <p:cNvPr id="49" name="Text 47"/>
          <p:cNvSpPr/>
          <p:nvPr/>
        </p:nvSpPr>
        <p:spPr>
          <a:xfrm>
            <a:off x="10703699" y="2097980"/>
            <a:ext cx="540187"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14213D"/>
                </a:solidFill>
                <a:latin typeface="Arial Narrow" pitchFamily="34" charset="0"/>
                <a:ea typeface="Arial Narrow" pitchFamily="34" charset="-122"/>
                <a:cs typeface="Arial Narrow" pitchFamily="34" charset="-120"/>
              </a:rPr>
              <a:t>370</a:t>
            </a:r>
            <a:endParaRPr lang="en-US" sz="2400" dirty="0"/>
          </a:p>
        </p:txBody>
      </p:sp>
      <p:sp>
        <p:nvSpPr>
          <p:cNvPr id="50" name="Text 48"/>
          <p:cNvSpPr/>
          <p:nvPr/>
        </p:nvSpPr>
        <p:spPr>
          <a:xfrm>
            <a:off x="10619284" y="2575471"/>
            <a:ext cx="759867"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se mantiene</a:t>
            </a:r>
            <a:endParaRPr lang="en-US" sz="1200" dirty="0"/>
          </a:p>
        </p:txBody>
      </p:sp>
      <p:sp>
        <p:nvSpPr>
          <p:cNvPr id="51" name="Text 49"/>
          <p:cNvSpPr/>
          <p:nvPr/>
        </p:nvSpPr>
        <p:spPr>
          <a:xfrm>
            <a:off x="812800" y="3484711"/>
            <a:ext cx="10566352" cy="939800"/>
          </a:xfrm>
          <a:prstGeom prst="rect">
            <a:avLst/>
          </a:prstGeom>
          <a:noFill/>
          <a:ln/>
        </p:spPr>
        <p:txBody>
          <a:bodyPr wrap="square" lIns="0" tIns="0" rIns="0" bIns="0" rtlCol="0" anchor="t">
            <a:normAutofit/>
          </a:bodyPr>
          <a:lstStyle/>
          <a:p>
            <a:pPr marL="0" indent="0" algn="l">
              <a:lnSpc>
                <a:spcPts val="3600"/>
              </a:lnSpc>
              <a:buNone/>
            </a:pPr>
            <a:r>
              <a:rPr lang="en-US" sz="3000" dirty="0">
                <a:solidFill>
                  <a:srgbClr val="14213D"/>
                </a:solidFill>
                <a:latin typeface="Arial Narrow" pitchFamily="34" charset="0"/>
                <a:ea typeface="Arial Narrow" pitchFamily="34" charset="-122"/>
                <a:cs typeface="Arial Narrow" pitchFamily="34" charset="-120"/>
              </a:rPr>
              <a:t>En 5 meses, el </a:t>
            </a:r>
            <a:r>
              <a:rPr lang="en-US" sz="3000" dirty="0" err="1">
                <a:solidFill>
                  <a:srgbClr val="14213D"/>
                </a:solidFill>
                <a:latin typeface="Arial Narrow" pitchFamily="34" charset="0"/>
                <a:ea typeface="Arial Narrow" pitchFamily="34" charset="-122"/>
                <a:cs typeface="Arial Narrow" pitchFamily="34" charset="-120"/>
              </a:rPr>
              <a:t>consumo</a:t>
            </a:r>
            <a:r>
              <a:rPr lang="en-US" sz="3000" dirty="0">
                <a:solidFill>
                  <a:srgbClr val="14213D"/>
                </a:solidFill>
                <a:latin typeface="Arial Narrow" pitchFamily="34" charset="0"/>
                <a:ea typeface="Arial Narrow" pitchFamily="34" charset="-122"/>
                <a:cs typeface="Arial Narrow" pitchFamily="34" charset="-120"/>
              </a:rPr>
              <a:t> </a:t>
            </a:r>
            <a:r>
              <a:rPr lang="en-US" sz="3000" dirty="0" err="1">
                <a:solidFill>
                  <a:srgbClr val="14213D"/>
                </a:solidFill>
                <a:latin typeface="Arial Narrow" pitchFamily="34" charset="0"/>
                <a:ea typeface="Arial Narrow" pitchFamily="34" charset="-122"/>
                <a:cs typeface="Arial Narrow" pitchFamily="34" charset="-120"/>
              </a:rPr>
              <a:t>subsidiado</a:t>
            </a:r>
            <a:r>
              <a:rPr lang="en-US" sz="3000" dirty="0">
                <a:solidFill>
                  <a:srgbClr val="14213D"/>
                </a:solidFill>
                <a:latin typeface="Arial Narrow" pitchFamily="34" charset="0"/>
                <a:ea typeface="Arial Narrow" pitchFamily="34" charset="-122"/>
                <a:cs typeface="Arial Narrow" pitchFamily="34" charset="-120"/>
              </a:rPr>
              <a:t> </a:t>
            </a:r>
            <a:r>
              <a:rPr lang="en-US" sz="3000" dirty="0">
                <a:solidFill>
                  <a:srgbClr val="B4541C"/>
                </a:solidFill>
                <a:latin typeface="Arial Narrow" pitchFamily="34" charset="0"/>
                <a:ea typeface="Arial Narrow" pitchFamily="34" charset="-122"/>
                <a:cs typeface="Arial Narrow" pitchFamily="34" charset="-120"/>
              </a:rPr>
              <a:t>se </a:t>
            </a:r>
            <a:r>
              <a:rPr lang="en-US" sz="3000" dirty="0" err="1">
                <a:solidFill>
                  <a:srgbClr val="B4541C"/>
                </a:solidFill>
                <a:latin typeface="Arial Narrow" pitchFamily="34" charset="0"/>
                <a:ea typeface="Arial Narrow" pitchFamily="34" charset="-122"/>
                <a:cs typeface="Arial Narrow" pitchFamily="34" charset="-120"/>
              </a:rPr>
              <a:t>duplica</a:t>
            </a:r>
            <a:r>
              <a:rPr lang="en-US" sz="3000" dirty="0">
                <a:solidFill>
                  <a:srgbClr val="14213D"/>
                </a:solidFill>
                <a:latin typeface="Arial Narrow" pitchFamily="34" charset="0"/>
                <a:ea typeface="Arial Narrow" pitchFamily="34" charset="-122"/>
                <a:cs typeface="Arial Narrow" pitchFamily="34" charset="-120"/>
              </a:rPr>
              <a:t>: de 150 (Res. 13/26) a 300 kWh/</a:t>
            </a:r>
            <a:r>
              <a:rPr lang="en-US" sz="3000" dirty="0" err="1">
                <a:solidFill>
                  <a:srgbClr val="14213D"/>
                </a:solidFill>
                <a:latin typeface="Arial Narrow" pitchFamily="34" charset="0"/>
                <a:ea typeface="Arial Narrow" pitchFamily="34" charset="-122"/>
                <a:cs typeface="Arial Narrow" pitchFamily="34" charset="-120"/>
              </a:rPr>
              <a:t>mes</a:t>
            </a:r>
            <a:endParaRPr lang="en-US" sz="3000" dirty="0"/>
          </a:p>
        </p:txBody>
      </p:sp>
      <p:sp>
        <p:nvSpPr>
          <p:cNvPr id="52" name="Text 50"/>
          <p:cNvSpPr/>
          <p:nvPr/>
        </p:nvSpPr>
        <p:spPr>
          <a:xfrm>
            <a:off x="812800" y="4551511"/>
            <a:ext cx="10464800" cy="482600"/>
          </a:xfrm>
          <a:prstGeom prst="rect">
            <a:avLst/>
          </a:prstGeom>
          <a:noFill/>
          <a:ln/>
        </p:spPr>
        <p:txBody>
          <a:bodyPr wrap="square" lIns="0" tIns="0" rIns="0" bIns="0" rtlCol="0" anchor="t">
            <a:normAutofit/>
          </a:bodyPr>
          <a:lstStyle/>
          <a:p>
            <a:pPr marL="0" indent="0" algn="l">
              <a:lnSpc>
                <a:spcPts val="3600"/>
              </a:lnSpc>
              <a:buNone/>
            </a:pPr>
            <a:r>
              <a:rPr lang="en-US" sz="3000" dirty="0">
                <a:solidFill>
                  <a:srgbClr val="14213D"/>
                </a:solidFill>
                <a:latin typeface="Arial Narrow" pitchFamily="34" charset="0"/>
                <a:ea typeface="Arial Narrow" pitchFamily="34" charset="-122"/>
                <a:cs typeface="Arial Narrow" pitchFamily="34" charset="-120"/>
              </a:rPr>
              <a:t>En </a:t>
            </a:r>
            <a:r>
              <a:rPr lang="en-US" sz="3000" dirty="0" err="1">
                <a:solidFill>
                  <a:srgbClr val="14213D"/>
                </a:solidFill>
                <a:latin typeface="Arial Narrow" pitchFamily="34" charset="0"/>
                <a:ea typeface="Arial Narrow" pitchFamily="34" charset="-122"/>
                <a:cs typeface="Arial Narrow" pitchFamily="34" charset="-120"/>
              </a:rPr>
              <a:t>los</a:t>
            </a:r>
            <a:r>
              <a:rPr lang="en-US" sz="3000" dirty="0">
                <a:solidFill>
                  <a:srgbClr val="14213D"/>
                </a:solidFill>
                <a:latin typeface="Arial Narrow" pitchFamily="34" charset="0"/>
                <a:ea typeface="Arial Narrow" pitchFamily="34" charset="-122"/>
                <a:cs typeface="Arial Narrow" pitchFamily="34" charset="-120"/>
              </a:rPr>
              <a:t> </a:t>
            </a:r>
            <a:r>
              <a:rPr lang="en-US" sz="3000" dirty="0" err="1">
                <a:solidFill>
                  <a:srgbClr val="14213D"/>
                </a:solidFill>
                <a:latin typeface="Arial Narrow" pitchFamily="34" charset="0"/>
                <a:ea typeface="Arial Narrow" pitchFamily="34" charset="-122"/>
                <a:cs typeface="Arial Narrow" pitchFamily="34" charset="-120"/>
              </a:rPr>
              <a:t>restantes</a:t>
            </a:r>
            <a:r>
              <a:rPr lang="en-US" sz="3000" dirty="0">
                <a:solidFill>
                  <a:srgbClr val="14213D"/>
                </a:solidFill>
                <a:latin typeface="Arial Narrow" pitchFamily="34" charset="0"/>
                <a:ea typeface="Arial Narrow" pitchFamily="34" charset="-122"/>
                <a:cs typeface="Arial Narrow" pitchFamily="34" charset="-120"/>
              </a:rPr>
              <a:t> 7, </a:t>
            </a:r>
            <a:r>
              <a:rPr lang="en-US" sz="3000" dirty="0">
                <a:solidFill>
                  <a:srgbClr val="B4541C"/>
                </a:solidFill>
                <a:latin typeface="Arial Narrow" pitchFamily="34" charset="0"/>
                <a:ea typeface="Arial Narrow" pitchFamily="34" charset="-122"/>
                <a:cs typeface="Arial Narrow" pitchFamily="34" charset="-120"/>
              </a:rPr>
              <a:t>se logró mantener</a:t>
            </a:r>
            <a:r>
              <a:rPr lang="en-US" sz="3000" dirty="0">
                <a:solidFill>
                  <a:srgbClr val="14213D"/>
                </a:solidFill>
                <a:latin typeface="Arial Narrow" pitchFamily="34" charset="0"/>
                <a:ea typeface="Arial Narrow" pitchFamily="34" charset="-122"/>
                <a:cs typeface="Arial Narrow" pitchFamily="34" charset="-120"/>
              </a:rPr>
              <a:t> el tope vigente.</a:t>
            </a:r>
            <a:endParaRPr lang="en-US" sz="3000" dirty="0"/>
          </a:p>
        </p:txBody>
      </p:sp>
      <p:sp>
        <p:nvSpPr>
          <p:cNvPr id="55" name="Text 51">
            <a:extLst>
              <a:ext uri="{FF2B5EF4-FFF2-40B4-BE49-F238E27FC236}">
                <a16:creationId xmlns:a16="http://schemas.microsoft.com/office/drawing/2014/main" id="{9F735BAE-5F6A-108D-28A7-4F595BFDCEF6}"/>
              </a:ext>
            </a:extLst>
          </p:cNvPr>
          <p:cNvSpPr/>
          <p:nvPr/>
        </p:nvSpPr>
        <p:spPr>
          <a:xfrm>
            <a:off x="812800" y="6065752"/>
            <a:ext cx="10883392" cy="52829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Tope de consumo con descuento por hogar con SEF, zona cálida, en kWh por mes. En naranja, los meses que mejoran. Marzo, abril y noviembre venían de 150 kWh; en septiembre y octubre de 2026 rigió un tope puente de 200 kWh (Res. SE 221/26, 238/26 y 272/26).</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4213D"/>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E8853A"/>
                </a:solidFill>
                <a:latin typeface="Arial" pitchFamily="34" charset="0"/>
                <a:ea typeface="Arial" pitchFamily="34" charset="-122"/>
                <a:cs typeface="Arial" pitchFamily="34" charset="-120"/>
              </a:rPr>
              <a:t>HOGARES CON TODO SU CONSUMO SUBSIDIADO</a:t>
            </a:r>
            <a:endParaRPr lang="en-US" sz="1400" dirty="0"/>
          </a:p>
        </p:txBody>
      </p:sp>
      <p:sp>
        <p:nvSpPr>
          <p:cNvPr id="3" name="Text 1"/>
          <p:cNvSpPr/>
          <p:nvPr/>
        </p:nvSpPr>
        <p:spPr>
          <a:xfrm>
            <a:off x="812800" y="1315690"/>
            <a:ext cx="5320953" cy="1422400"/>
          </a:xfrm>
          <a:prstGeom prst="rect">
            <a:avLst/>
          </a:prstGeom>
          <a:noFill/>
          <a:ln/>
        </p:spPr>
        <p:txBody>
          <a:bodyPr wrap="square" lIns="0" tIns="0" rIns="0" bIns="0" rtlCol="0" anchor="t">
            <a:normAutofit/>
          </a:bodyPr>
          <a:lstStyle/>
          <a:p>
            <a:pPr marL="0" indent="0" algn="l">
              <a:lnSpc>
                <a:spcPts val="11000"/>
              </a:lnSpc>
              <a:buNone/>
            </a:pPr>
            <a:r>
              <a:rPr lang="en-US" sz="11000" b="1" dirty="0">
                <a:solidFill>
                  <a:srgbClr val="E8853A"/>
                </a:solidFill>
                <a:latin typeface="Arial Narrow" pitchFamily="34" charset="0"/>
                <a:ea typeface="Arial Narrow" pitchFamily="34" charset="-122"/>
                <a:cs typeface="Arial Narrow" pitchFamily="34" charset="-120"/>
              </a:rPr>
              <a:t>+131.000</a:t>
            </a:r>
            <a:endParaRPr lang="en-US" sz="11000" dirty="0"/>
          </a:p>
        </p:txBody>
      </p:sp>
      <p:sp>
        <p:nvSpPr>
          <p:cNvPr id="4" name="Text 2"/>
          <p:cNvSpPr/>
          <p:nvPr/>
        </p:nvSpPr>
        <p:spPr>
          <a:xfrm>
            <a:off x="6133753" y="1722090"/>
            <a:ext cx="4185920" cy="1016000"/>
          </a:xfrm>
          <a:prstGeom prst="rect">
            <a:avLst/>
          </a:prstGeom>
          <a:noFill/>
          <a:ln/>
        </p:spPr>
        <p:txBody>
          <a:bodyPr wrap="square" lIns="0" tIns="0" rIns="0" bIns="0" rtlCol="0" anchor="t">
            <a:normAutofit/>
          </a:bodyPr>
          <a:lstStyle/>
          <a:p>
            <a:pPr marL="0" indent="0" algn="l">
              <a:lnSpc>
                <a:spcPts val="2600"/>
              </a:lnSpc>
              <a:buNone/>
            </a:pPr>
            <a:r>
              <a:rPr lang="es-AR" sz="2000" noProof="0" dirty="0">
                <a:solidFill>
                  <a:srgbClr val="F5F0E6"/>
                </a:solidFill>
                <a:latin typeface="Arial" pitchFamily="34" charset="0"/>
                <a:ea typeface="Arial" pitchFamily="34" charset="-122"/>
                <a:cs typeface="Arial" pitchFamily="34" charset="-120"/>
              </a:rPr>
              <a:t>hogares adicionales pagan todo su consumo subsidiado en octubre, noviembre y abril.</a:t>
            </a:r>
            <a:endParaRPr lang="es-AR" sz="2000" noProof="0" dirty="0"/>
          </a:p>
        </p:txBody>
      </p:sp>
      <p:sp>
        <p:nvSpPr>
          <p:cNvPr id="5" name="Text 3"/>
          <p:cNvSpPr/>
          <p:nvPr/>
        </p:nvSpPr>
        <p:spPr>
          <a:xfrm>
            <a:off x="812800" y="3060650"/>
            <a:ext cx="1193800"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D9DEE8"/>
                </a:solidFill>
                <a:latin typeface="Arial" pitchFamily="34" charset="0"/>
                <a:ea typeface="Arial" pitchFamily="34" charset="-122"/>
                <a:cs typeface="Arial" pitchFamily="34" charset="-120"/>
              </a:rPr>
              <a:t>Antes</a:t>
            </a:r>
            <a:endParaRPr lang="en-US" sz="1800" dirty="0"/>
          </a:p>
        </p:txBody>
      </p:sp>
      <p:sp>
        <p:nvSpPr>
          <p:cNvPr id="6" name="Shape 4"/>
          <p:cNvSpPr/>
          <p:nvPr/>
        </p:nvSpPr>
        <p:spPr>
          <a:xfrm>
            <a:off x="2159000" y="2966690"/>
            <a:ext cx="3086100" cy="508000"/>
          </a:xfrm>
          <a:prstGeom prst="roundRect">
            <a:avLst>
              <a:gd name="adj" fmla="val 7500"/>
            </a:avLst>
          </a:prstGeom>
          <a:solidFill>
            <a:srgbClr val="A7ADB8"/>
          </a:solidFill>
          <a:ln/>
        </p:spPr>
        <p:txBody>
          <a:bodyPr/>
          <a:lstStyle/>
          <a:p>
            <a:endParaRPr lang="es-AR"/>
          </a:p>
        </p:txBody>
      </p:sp>
      <p:sp>
        <p:nvSpPr>
          <p:cNvPr id="7" name="Text 5"/>
          <p:cNvSpPr/>
          <p:nvPr/>
        </p:nvSpPr>
        <p:spPr>
          <a:xfrm>
            <a:off x="5448300" y="3060650"/>
            <a:ext cx="3031688"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D9DEE8"/>
                </a:solidFill>
                <a:latin typeface="Arial" pitchFamily="34" charset="0"/>
                <a:ea typeface="Arial" pitchFamily="34" charset="-122"/>
                <a:cs typeface="Arial" pitchFamily="34" charset="-120"/>
              </a:rPr>
              <a:t>125.000</a:t>
            </a:r>
            <a:r>
              <a:rPr lang="en-US" sz="1800" dirty="0">
                <a:solidFill>
                  <a:srgbClr val="D9DEE8"/>
                </a:solidFill>
                <a:latin typeface="Arial" pitchFamily="34" charset="0"/>
                <a:ea typeface="Arial" pitchFamily="34" charset="-122"/>
                <a:cs typeface="Arial" pitchFamily="34" charset="-120"/>
              </a:rPr>
              <a:t> </a:t>
            </a:r>
            <a:r>
              <a:rPr lang="en-US" sz="1800" dirty="0" err="1">
                <a:solidFill>
                  <a:srgbClr val="D9DEE8"/>
                </a:solidFill>
                <a:latin typeface="Arial" pitchFamily="34" charset="0"/>
                <a:ea typeface="Arial" pitchFamily="34" charset="-122"/>
                <a:cs typeface="Arial" pitchFamily="34" charset="-120"/>
              </a:rPr>
              <a:t>hogares</a:t>
            </a:r>
            <a:r>
              <a:rPr lang="en-US" sz="1800" dirty="0">
                <a:solidFill>
                  <a:srgbClr val="D9DEE8"/>
                </a:solidFill>
                <a:latin typeface="Arial" pitchFamily="34" charset="0"/>
                <a:ea typeface="Arial" pitchFamily="34" charset="-122"/>
                <a:cs typeface="Arial" pitchFamily="34" charset="-120"/>
              </a:rPr>
              <a:t>  35 %</a:t>
            </a:r>
            <a:endParaRPr lang="en-US" sz="1800" dirty="0"/>
          </a:p>
        </p:txBody>
      </p:sp>
      <p:sp>
        <p:nvSpPr>
          <p:cNvPr id="8" name="Text 6"/>
          <p:cNvSpPr/>
          <p:nvPr/>
        </p:nvSpPr>
        <p:spPr>
          <a:xfrm>
            <a:off x="812800" y="3746450"/>
            <a:ext cx="1193800"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F5F0E6"/>
                </a:solidFill>
                <a:latin typeface="Arial" pitchFamily="34" charset="0"/>
                <a:ea typeface="Arial" pitchFamily="34" charset="-122"/>
                <a:cs typeface="Arial" pitchFamily="34" charset="-120"/>
              </a:rPr>
              <a:t>Ahora</a:t>
            </a:r>
            <a:endParaRPr lang="en-US" sz="1800" dirty="0"/>
          </a:p>
        </p:txBody>
      </p:sp>
      <p:sp>
        <p:nvSpPr>
          <p:cNvPr id="9" name="Shape 7"/>
          <p:cNvSpPr/>
          <p:nvPr/>
        </p:nvSpPr>
        <p:spPr>
          <a:xfrm>
            <a:off x="2159000" y="3652490"/>
            <a:ext cx="6261100" cy="508000"/>
          </a:xfrm>
          <a:prstGeom prst="roundRect">
            <a:avLst>
              <a:gd name="adj" fmla="val 7500"/>
            </a:avLst>
          </a:prstGeom>
          <a:solidFill>
            <a:srgbClr val="E8853A"/>
          </a:solidFill>
          <a:ln/>
        </p:spPr>
        <p:txBody>
          <a:bodyPr/>
          <a:lstStyle/>
          <a:p>
            <a:endParaRPr lang="es-AR"/>
          </a:p>
        </p:txBody>
      </p:sp>
      <p:sp>
        <p:nvSpPr>
          <p:cNvPr id="10" name="Text 8"/>
          <p:cNvSpPr/>
          <p:nvPr/>
        </p:nvSpPr>
        <p:spPr>
          <a:xfrm>
            <a:off x="8623300" y="3746450"/>
            <a:ext cx="1933992"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F5F0E6"/>
                </a:solidFill>
                <a:latin typeface="Arial" pitchFamily="34" charset="0"/>
                <a:ea typeface="Arial" pitchFamily="34" charset="-122"/>
                <a:cs typeface="Arial" pitchFamily="34" charset="-120"/>
              </a:rPr>
              <a:t>256.000</a:t>
            </a:r>
            <a:r>
              <a:rPr lang="en-US" sz="1800" dirty="0">
                <a:solidFill>
                  <a:srgbClr val="F5F0E6"/>
                </a:solidFill>
                <a:latin typeface="Arial" pitchFamily="34" charset="0"/>
                <a:ea typeface="Arial" pitchFamily="34" charset="-122"/>
                <a:cs typeface="Arial" pitchFamily="34" charset="-120"/>
              </a:rPr>
              <a:t>  71 %</a:t>
            </a:r>
            <a:endParaRPr lang="en-US" sz="1800" dirty="0"/>
          </a:p>
        </p:txBody>
      </p:sp>
      <p:sp>
        <p:nvSpPr>
          <p:cNvPr id="11" name="Text 9"/>
          <p:cNvSpPr/>
          <p:nvPr/>
        </p:nvSpPr>
        <p:spPr>
          <a:xfrm>
            <a:off x="812800" y="6024959"/>
            <a:ext cx="10883392"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FC6D4"/>
                </a:solidFill>
                <a:latin typeface="Arial" pitchFamily="34" charset="0"/>
                <a:ea typeface="Arial" pitchFamily="34" charset="-122"/>
                <a:cs typeface="Arial" pitchFamily="34" charset="-120"/>
              </a:rPr>
              <a:t>Promedio de octubre, noviembre y abril, los meses en que el tope se duplica, sobre 360.378 hogares con SEF de la zona cálida. Estimación con consumos reales 2025-26</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0E6"/>
        </a:solidFill>
        <a:effectLst/>
      </p:bgPr>
    </p:bg>
    <p:spTree>
      <p:nvGrpSpPr>
        <p:cNvPr id="1" name=""/>
        <p:cNvGrpSpPr/>
        <p:nvPr/>
      </p:nvGrpSpPr>
      <p:grpSpPr>
        <a:xfrm>
          <a:off x="0" y="0"/>
          <a:ext cx="0" cy="0"/>
          <a:chOff x="0" y="0"/>
          <a:chExt cx="0" cy="0"/>
        </a:xfrm>
      </p:grpSpPr>
      <p:sp>
        <p:nvSpPr>
          <p:cNvPr id="2" name="Text 0"/>
          <p:cNvSpPr/>
          <p:nvPr/>
        </p:nvSpPr>
        <p:spPr>
          <a:xfrm>
            <a:off x="812800" y="1635770"/>
            <a:ext cx="5232400" cy="27429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B4541C"/>
                </a:solidFill>
                <a:latin typeface="Arial" pitchFamily="34" charset="0"/>
                <a:ea typeface="Arial" pitchFamily="34" charset="-122"/>
                <a:cs typeface="Arial" pitchFamily="34" charset="-120"/>
              </a:rPr>
              <a:t>HOGARES QUE RECIBEN MÁS SUBSIDIO</a:t>
            </a:r>
            <a:endParaRPr lang="en-US" sz="1400" dirty="0"/>
          </a:p>
        </p:txBody>
      </p:sp>
      <p:sp>
        <p:nvSpPr>
          <p:cNvPr id="3" name="Text 1"/>
          <p:cNvSpPr/>
          <p:nvPr/>
        </p:nvSpPr>
        <p:spPr>
          <a:xfrm>
            <a:off x="812800" y="2087860"/>
            <a:ext cx="5232400" cy="1295400"/>
          </a:xfrm>
          <a:prstGeom prst="rect">
            <a:avLst/>
          </a:prstGeom>
          <a:noFill/>
          <a:ln/>
        </p:spPr>
        <p:txBody>
          <a:bodyPr wrap="square" lIns="0" tIns="0" rIns="0" bIns="0" rtlCol="0" anchor="t">
            <a:normAutofit/>
          </a:bodyPr>
          <a:lstStyle/>
          <a:p>
            <a:pPr marL="0" indent="0" algn="l">
              <a:lnSpc>
                <a:spcPts val="10000"/>
              </a:lnSpc>
              <a:buNone/>
            </a:pPr>
            <a:r>
              <a:rPr lang="en-US" sz="10000" b="1" dirty="0">
                <a:solidFill>
                  <a:srgbClr val="14213D"/>
                </a:solidFill>
                <a:latin typeface="Arial Narrow" pitchFamily="34" charset="0"/>
                <a:ea typeface="Arial Narrow" pitchFamily="34" charset="-122"/>
                <a:cs typeface="Arial Narrow" pitchFamily="34" charset="-120"/>
              </a:rPr>
              <a:t>235.000</a:t>
            </a:r>
            <a:endParaRPr lang="en-US" sz="10000" dirty="0"/>
          </a:p>
        </p:txBody>
      </p:sp>
      <p:sp>
        <p:nvSpPr>
          <p:cNvPr id="4" name="Text 2"/>
          <p:cNvSpPr/>
          <p:nvPr/>
        </p:nvSpPr>
        <p:spPr>
          <a:xfrm>
            <a:off x="812800" y="3561060"/>
            <a:ext cx="5232400" cy="711200"/>
          </a:xfrm>
          <a:prstGeom prst="rect">
            <a:avLst/>
          </a:prstGeom>
          <a:noFill/>
          <a:ln/>
        </p:spPr>
        <p:txBody>
          <a:bodyPr wrap="square" lIns="0" tIns="0" rIns="0" bIns="0" rtlCol="0" anchor="t">
            <a:normAutofit/>
          </a:bodyPr>
          <a:lstStyle/>
          <a:p>
            <a:pPr marL="0" indent="0" algn="l">
              <a:lnSpc>
                <a:spcPts val="2700"/>
              </a:lnSpc>
              <a:buNone/>
            </a:pPr>
            <a:r>
              <a:rPr lang="en-US" sz="2000" dirty="0">
                <a:solidFill>
                  <a:srgbClr val="2B3447"/>
                </a:solidFill>
                <a:latin typeface="Arial" pitchFamily="34" charset="0"/>
                <a:ea typeface="Arial" pitchFamily="34" charset="-122"/>
                <a:cs typeface="Arial" pitchFamily="34" charset="-120"/>
              </a:rPr>
              <a:t>hogares tucumanos reciben más descuento en octubre, noviembre y abril.</a:t>
            </a:r>
            <a:endParaRPr lang="en-US" sz="2000" dirty="0"/>
          </a:p>
        </p:txBody>
      </p:sp>
      <p:sp>
        <p:nvSpPr>
          <p:cNvPr id="5" name="Text 3"/>
          <p:cNvSpPr/>
          <p:nvPr/>
        </p:nvSpPr>
        <p:spPr>
          <a:xfrm>
            <a:off x="812800" y="4450060"/>
            <a:ext cx="5232400"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4A5568"/>
                </a:solidFill>
                <a:latin typeface="Arial" pitchFamily="34" charset="0"/>
                <a:ea typeface="Arial" pitchFamily="34" charset="-122"/>
                <a:cs typeface="Arial" pitchFamily="34" charset="-120"/>
              </a:rPr>
              <a:t>Son los que consumen más de 150 kWh: ahora tienen descuento hasta 300.</a:t>
            </a:r>
            <a:endParaRPr lang="en-US" sz="1600" dirty="0"/>
          </a:p>
        </p:txBody>
      </p:sp>
      <p:pic>
        <p:nvPicPr>
          <p:cNvPr id="6" name="Image 0" descr="Home"/>
          <p:cNvPicPr>
            <a:picLocks noChangeAspect="1"/>
          </p:cNvPicPr>
          <p:nvPr/>
        </p:nvPicPr>
        <p:blipFill>
          <a:blip r:embed="rId3"/>
          <a:srcRect/>
          <a:stretch/>
        </p:blipFill>
        <p:spPr>
          <a:xfrm>
            <a:off x="6591300" y="2217440"/>
            <a:ext cx="1397000" cy="1397000"/>
          </a:xfrm>
          <a:prstGeom prst="rect">
            <a:avLst/>
          </a:prstGeom>
        </p:spPr>
      </p:pic>
      <p:pic>
        <p:nvPicPr>
          <p:cNvPr id="7" name="Image 1" descr="Home"/>
          <p:cNvPicPr>
            <a:picLocks noChangeAspect="1"/>
          </p:cNvPicPr>
          <p:nvPr/>
        </p:nvPicPr>
        <p:blipFill>
          <a:blip r:embed="rId3"/>
          <a:srcRect/>
          <a:stretch/>
        </p:blipFill>
        <p:spPr>
          <a:xfrm>
            <a:off x="8140700" y="2217440"/>
            <a:ext cx="1397000" cy="1397000"/>
          </a:xfrm>
          <a:prstGeom prst="rect">
            <a:avLst/>
          </a:prstGeom>
        </p:spPr>
      </p:pic>
      <p:pic>
        <p:nvPicPr>
          <p:cNvPr id="8" name="Image 2" descr="Home"/>
          <p:cNvPicPr>
            <a:picLocks noChangeAspect="1"/>
          </p:cNvPicPr>
          <p:nvPr/>
        </p:nvPicPr>
        <p:blipFill>
          <a:blip r:embed="rId4"/>
          <a:srcRect/>
          <a:stretch/>
        </p:blipFill>
        <p:spPr>
          <a:xfrm>
            <a:off x="9690100" y="2217440"/>
            <a:ext cx="1397000" cy="1397000"/>
          </a:xfrm>
          <a:prstGeom prst="rect">
            <a:avLst/>
          </a:prstGeom>
        </p:spPr>
      </p:pic>
      <p:sp>
        <p:nvSpPr>
          <p:cNvPr id="9" name="Text 4"/>
          <p:cNvSpPr/>
          <p:nvPr/>
        </p:nvSpPr>
        <p:spPr>
          <a:xfrm>
            <a:off x="6100410" y="3868440"/>
            <a:ext cx="5477530" cy="594320"/>
          </a:xfrm>
          <a:prstGeom prst="rect">
            <a:avLst/>
          </a:prstGeom>
          <a:noFill/>
          <a:ln/>
        </p:spPr>
        <p:txBody>
          <a:bodyPr wrap="square" lIns="0" tIns="0" rIns="0" bIns="0" rtlCol="0" anchor="t">
            <a:normAutofit/>
          </a:bodyPr>
          <a:lstStyle/>
          <a:p>
            <a:pPr marL="0" indent="0" algn="ctr">
              <a:lnSpc>
                <a:spcPts val="4480"/>
              </a:lnSpc>
              <a:buNone/>
            </a:pPr>
            <a:r>
              <a:rPr lang="en-US" sz="3200" b="1" dirty="0">
                <a:solidFill>
                  <a:srgbClr val="14213D"/>
                </a:solidFill>
                <a:latin typeface="Arial Narrow" pitchFamily="34" charset="0"/>
                <a:ea typeface="Arial Narrow" pitchFamily="34" charset="-122"/>
                <a:cs typeface="Arial Narrow" pitchFamily="34" charset="-120"/>
              </a:rPr>
              <a:t>2 de cada 3 hogares con SEF</a:t>
            </a:r>
            <a:endParaRPr lang="en-US" sz="3200" dirty="0"/>
          </a:p>
        </p:txBody>
      </p:sp>
      <p:sp>
        <p:nvSpPr>
          <p:cNvPr id="10" name="Text 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Promedio de octubre, noviembre y abril, sobre 360.378 hogares con SEF de la zona cálida. Estimación con consumos reales 2025-26.</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0E6"/>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04577"/>
          </a:xfrm>
          <a:prstGeom prst="rect">
            <a:avLst/>
          </a:prstGeom>
          <a:noFill/>
          <a:ln/>
        </p:spPr>
        <p:txBody>
          <a:bodyPr wrap="square" lIns="0" tIns="0" rIns="0" bIns="0" rtlCol="0" anchor="t">
            <a:normAutofit/>
          </a:bodyPr>
          <a:lstStyle/>
          <a:p>
            <a:pPr marL="0" indent="0" algn="l">
              <a:lnSpc>
                <a:spcPts val="3774"/>
              </a:lnSpc>
              <a:buNone/>
            </a:pPr>
            <a:r>
              <a:rPr lang="en-US" sz="3431" b="1" i="0" dirty="0">
                <a:solidFill>
                  <a:srgbClr val="14213D"/>
                </a:solidFill>
                <a:latin typeface="Arial Narrow" pitchFamily="34" charset="0"/>
                <a:ea typeface="Arial Narrow" pitchFamily="34" charset="-122"/>
                <a:cs typeface="Arial Narrow" pitchFamily="34" charset="-120"/>
              </a:rPr>
              <a:t>Las diez localidades con más hogares beneficiados</a:t>
            </a:r>
            <a:endParaRPr lang="en-US" sz="3431" dirty="0"/>
          </a:p>
        </p:txBody>
      </p:sp>
      <p:graphicFrame>
        <p:nvGraphicFramePr>
          <p:cNvPr id="3" name="Table 0"/>
          <p:cNvGraphicFramePr>
            <a:graphicFrameLocks noGrp="1"/>
          </p:cNvGraphicFramePr>
          <p:nvPr>
            <p:extLst>
              <p:ext uri="{D42A27DB-BD31-4B8C-83A1-F6EECF244321}">
                <p14:modId xmlns:p14="http://schemas.microsoft.com/office/powerpoint/2010/main" val="1395078474"/>
              </p:ext>
            </p:extLst>
          </p:nvPr>
        </p:nvGraphicFramePr>
        <p:xfrm>
          <a:off x="825500" y="1558677"/>
          <a:ext cx="10553700" cy="4283324"/>
        </p:xfrm>
        <a:graphic>
          <a:graphicData uri="http://schemas.openxmlformats.org/drawingml/2006/table">
            <a:tbl>
              <a:tblPr/>
              <a:tblGrid>
                <a:gridCol w="3588258">
                  <a:extLst>
                    <a:ext uri="{9D8B030D-6E8A-4147-A177-3AD203B41FA5}">
                      <a16:colId xmlns:a16="http://schemas.microsoft.com/office/drawing/2014/main" val="20000"/>
                    </a:ext>
                  </a:extLst>
                </a:gridCol>
                <a:gridCol w="1899666">
                  <a:extLst>
                    <a:ext uri="{9D8B030D-6E8A-4147-A177-3AD203B41FA5}">
                      <a16:colId xmlns:a16="http://schemas.microsoft.com/office/drawing/2014/main" val="20001"/>
                    </a:ext>
                  </a:extLst>
                </a:gridCol>
                <a:gridCol w="2110740">
                  <a:extLst>
                    <a:ext uri="{9D8B030D-6E8A-4147-A177-3AD203B41FA5}">
                      <a16:colId xmlns:a16="http://schemas.microsoft.com/office/drawing/2014/main" val="20002"/>
                    </a:ext>
                  </a:extLst>
                </a:gridCol>
                <a:gridCol w="2955036">
                  <a:extLst>
                    <a:ext uri="{9D8B030D-6E8A-4147-A177-3AD203B41FA5}">
                      <a16:colId xmlns:a16="http://schemas.microsoft.com/office/drawing/2014/main" val="20003"/>
                    </a:ext>
                  </a:extLst>
                </a:gridCol>
              </a:tblGrid>
              <a:tr h="389384">
                <a:tc>
                  <a:txBody>
                    <a:bodyPr/>
                    <a:lstStyle/>
                    <a:p>
                      <a:pPr marL="0" indent="0">
                        <a:lnSpc>
                          <a:spcPts val="1874"/>
                        </a:lnSpc>
                        <a:buNone/>
                      </a:pPr>
                      <a:r>
                        <a:rPr lang="en-US" sz="1339" b="1" dirty="0">
                          <a:solidFill>
                            <a:srgbClr val="F5F0E6"/>
                          </a:solidFill>
                          <a:latin typeface="Arial" pitchFamily="34" charset="0"/>
                          <a:ea typeface="Arial" pitchFamily="34" charset="-122"/>
                          <a:cs typeface="Arial" pitchFamily="34" charset="-120"/>
                        </a:rPr>
                        <a:t>Localidad</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874"/>
                        </a:lnSpc>
                        <a:buNone/>
                      </a:pPr>
                      <a:r>
                        <a:rPr lang="en-US" sz="1339" b="1" dirty="0">
                          <a:solidFill>
                            <a:srgbClr val="F5F0E6"/>
                          </a:solidFill>
                          <a:latin typeface="Arial" pitchFamily="34" charset="0"/>
                          <a:ea typeface="Arial" pitchFamily="34" charset="-122"/>
                          <a:cs typeface="Arial" pitchFamily="34" charset="-120"/>
                        </a:rPr>
                        <a:t>Hogares con SEF</a:t>
                      </a:r>
                      <a:endParaRPr lang="en-US" sz="1339" dirty="0">
                        <a:latin typeface="Arial" charset="0"/>
                        <a:ea typeface="Arial" charset="0"/>
                        <a:cs typeface="Arial" charset="0"/>
                      </a:endParaRPr>
                    </a:p>
                  </a:txBody>
                  <a:tcPr marL="59507" marR="59507" marT="59507" marB="59507">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874"/>
                        </a:lnSpc>
                        <a:buNone/>
                      </a:pPr>
                      <a:r>
                        <a:rPr lang="en-US" sz="1339" b="1" dirty="0">
                          <a:solidFill>
                            <a:srgbClr val="F5F0E6"/>
                          </a:solidFill>
                          <a:latin typeface="Arial" pitchFamily="34" charset="0"/>
                          <a:ea typeface="Arial" pitchFamily="34" charset="-122"/>
                          <a:cs typeface="Arial" pitchFamily="34" charset="-120"/>
                        </a:rPr>
                        <a:t>Reciben </a:t>
                      </a:r>
                      <a:r>
                        <a:rPr lang="en-US" sz="1339" b="1" dirty="0" err="1">
                          <a:solidFill>
                            <a:srgbClr val="F5F0E6"/>
                          </a:solidFill>
                          <a:latin typeface="Arial" pitchFamily="34" charset="0"/>
                          <a:ea typeface="Arial" pitchFamily="34" charset="-122"/>
                          <a:cs typeface="Arial" pitchFamily="34" charset="-120"/>
                        </a:rPr>
                        <a:t>más</a:t>
                      </a:r>
                      <a:r>
                        <a:rPr lang="en-US" sz="1339" b="1" dirty="0">
                          <a:solidFill>
                            <a:srgbClr val="F5F0E6"/>
                          </a:solidFill>
                          <a:latin typeface="Arial" pitchFamily="34" charset="0"/>
                          <a:ea typeface="Arial" pitchFamily="34" charset="-122"/>
                          <a:cs typeface="Arial" pitchFamily="34" charset="-120"/>
                        </a:rPr>
                        <a:t> </a:t>
                      </a:r>
                      <a:r>
                        <a:rPr lang="en-US" sz="1339" b="1" dirty="0" err="1">
                          <a:solidFill>
                            <a:srgbClr val="F5F0E6"/>
                          </a:solidFill>
                          <a:latin typeface="Arial" pitchFamily="34" charset="0"/>
                          <a:ea typeface="Arial" pitchFamily="34" charset="-122"/>
                          <a:cs typeface="Arial" pitchFamily="34" charset="-120"/>
                        </a:rPr>
                        <a:t>subsidio</a:t>
                      </a:r>
                      <a:endParaRPr lang="en-US" sz="1339" dirty="0">
                        <a:latin typeface="Arial" charset="0"/>
                        <a:ea typeface="Arial" charset="0"/>
                        <a:cs typeface="Arial" charset="0"/>
                      </a:endParaRPr>
                    </a:p>
                  </a:txBody>
                  <a:tcPr marL="59507" marR="59507" marT="59507" marB="59507">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874"/>
                        </a:lnSpc>
                        <a:buNone/>
                      </a:pPr>
                      <a:r>
                        <a:rPr lang="en-US" sz="1339" b="1" dirty="0">
                          <a:solidFill>
                            <a:srgbClr val="F5F0E6"/>
                          </a:solidFill>
                          <a:latin typeface="Arial" pitchFamily="34" charset="0"/>
                          <a:ea typeface="Arial" pitchFamily="34" charset="-122"/>
                          <a:cs typeface="Arial" pitchFamily="34" charset="-120"/>
                        </a:rPr>
                        <a:t>Todo su </a:t>
                      </a:r>
                      <a:r>
                        <a:rPr lang="en-US" sz="1339" b="1" dirty="0" err="1">
                          <a:solidFill>
                            <a:srgbClr val="F5F0E6"/>
                          </a:solidFill>
                          <a:latin typeface="Arial" pitchFamily="34" charset="0"/>
                          <a:ea typeface="Arial" pitchFamily="34" charset="-122"/>
                          <a:cs typeface="Arial" pitchFamily="34" charset="-120"/>
                        </a:rPr>
                        <a:t>consumo</a:t>
                      </a:r>
                      <a:r>
                        <a:rPr lang="en-US" sz="1339" b="1" dirty="0">
                          <a:solidFill>
                            <a:srgbClr val="F5F0E6"/>
                          </a:solidFill>
                          <a:latin typeface="Arial" pitchFamily="34" charset="0"/>
                          <a:ea typeface="Arial" pitchFamily="34" charset="-122"/>
                          <a:cs typeface="Arial" pitchFamily="34" charset="-120"/>
                        </a:rPr>
                        <a:t> </a:t>
                      </a:r>
                      <a:r>
                        <a:rPr lang="en-US" sz="1339" b="1" dirty="0" err="1">
                          <a:solidFill>
                            <a:srgbClr val="F5F0E6"/>
                          </a:solidFill>
                          <a:latin typeface="Arial" pitchFamily="34" charset="0"/>
                          <a:ea typeface="Arial" pitchFamily="34" charset="-122"/>
                          <a:cs typeface="Arial" pitchFamily="34" charset="-120"/>
                        </a:rPr>
                        <a:t>subsidiado</a:t>
                      </a:r>
                      <a:endParaRPr lang="en-US" sz="1339" dirty="0">
                        <a:latin typeface="Arial" charset="0"/>
                        <a:ea typeface="Arial" charset="0"/>
                        <a:cs typeface="Arial" charset="0"/>
                      </a:endParaRPr>
                    </a:p>
                  </a:txBody>
                  <a:tcPr marL="59507" marR="59507" marT="59507" marB="59507">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389384">
                <a:tc>
                  <a:txBody>
                    <a:bodyPr/>
                    <a:lstStyle/>
                    <a:p>
                      <a:pPr marL="0" indent="0">
                        <a:lnSpc>
                          <a:spcPts val="1874"/>
                        </a:lnSpc>
                        <a:buNone/>
                      </a:pPr>
                      <a:r>
                        <a:rPr lang="en-US" sz="1339" dirty="0">
                          <a:solidFill>
                            <a:srgbClr val="14213D"/>
                          </a:solidFill>
                          <a:latin typeface="Arial" pitchFamily="34" charset="0"/>
                          <a:ea typeface="Arial" pitchFamily="34" charset="-122"/>
                          <a:cs typeface="Arial" pitchFamily="34" charset="-120"/>
                        </a:rPr>
                        <a:t>San Miguel de Tucumán</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135.363</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84.344</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38% → 74%</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1"/>
                  </a:ext>
                </a:extLst>
              </a:tr>
              <a:tr h="389384">
                <a:tc>
                  <a:txBody>
                    <a:bodyPr/>
                    <a:lstStyle/>
                    <a:p>
                      <a:pPr marL="0" indent="0">
                        <a:lnSpc>
                          <a:spcPts val="1874"/>
                        </a:lnSpc>
                        <a:buNone/>
                      </a:pPr>
                      <a:r>
                        <a:rPr lang="en-US" sz="1339" dirty="0">
                          <a:solidFill>
                            <a:srgbClr val="14213D"/>
                          </a:solidFill>
                          <a:latin typeface="Arial" pitchFamily="34" charset="0"/>
                          <a:ea typeface="Arial" pitchFamily="34" charset="-122"/>
                          <a:cs typeface="Arial" pitchFamily="34" charset="-120"/>
                        </a:rPr>
                        <a:t>Las Talitas</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15.194</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10.380</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32% → 70%</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2"/>
                  </a:ext>
                </a:extLst>
              </a:tr>
              <a:tr h="389384">
                <a:tc>
                  <a:txBody>
                    <a:bodyPr/>
                    <a:lstStyle/>
                    <a:p>
                      <a:pPr marL="0" indent="0">
                        <a:lnSpc>
                          <a:spcPts val="1874"/>
                        </a:lnSpc>
                        <a:buNone/>
                      </a:pPr>
                      <a:r>
                        <a:rPr lang="en-US" sz="1339" dirty="0">
                          <a:solidFill>
                            <a:srgbClr val="14213D"/>
                          </a:solidFill>
                          <a:latin typeface="Arial" pitchFamily="34" charset="0"/>
                          <a:ea typeface="Arial" pitchFamily="34" charset="-122"/>
                          <a:cs typeface="Arial" pitchFamily="34" charset="-120"/>
                        </a:rPr>
                        <a:t>Yerba Buena</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13.090</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9.845</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25% → 61%</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3"/>
                  </a:ext>
                </a:extLst>
              </a:tr>
              <a:tr h="389384">
                <a:tc>
                  <a:txBody>
                    <a:bodyPr/>
                    <a:lstStyle/>
                    <a:p>
                      <a:pPr marL="0" indent="0">
                        <a:lnSpc>
                          <a:spcPts val="1874"/>
                        </a:lnSpc>
                        <a:buNone/>
                      </a:pPr>
                      <a:r>
                        <a:rPr lang="en-US" sz="1339" dirty="0">
                          <a:solidFill>
                            <a:srgbClr val="14213D"/>
                          </a:solidFill>
                          <a:latin typeface="Arial" pitchFamily="34" charset="0"/>
                          <a:ea typeface="Arial" pitchFamily="34" charset="-122"/>
                          <a:cs typeface="Arial" pitchFamily="34" charset="-120"/>
                        </a:rPr>
                        <a:t>Alderetes</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12.844</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9.305</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28% → 66%</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4"/>
                  </a:ext>
                </a:extLst>
              </a:tr>
              <a:tr h="389384">
                <a:tc>
                  <a:txBody>
                    <a:bodyPr/>
                    <a:lstStyle/>
                    <a:p>
                      <a:pPr marL="0" indent="0">
                        <a:lnSpc>
                          <a:spcPts val="1874"/>
                        </a:lnSpc>
                        <a:buNone/>
                      </a:pPr>
                      <a:r>
                        <a:rPr lang="en-US" sz="1339" dirty="0">
                          <a:solidFill>
                            <a:srgbClr val="14213D"/>
                          </a:solidFill>
                          <a:latin typeface="Arial" pitchFamily="34" charset="0"/>
                          <a:ea typeface="Arial" pitchFamily="34" charset="-122"/>
                          <a:cs typeface="Arial" pitchFamily="34" charset="-120"/>
                        </a:rPr>
                        <a:t>Concepción</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12.235</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8.134</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34% → 71%</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5"/>
                  </a:ext>
                </a:extLst>
              </a:tr>
              <a:tr h="389384">
                <a:tc>
                  <a:txBody>
                    <a:bodyPr/>
                    <a:lstStyle/>
                    <a:p>
                      <a:pPr marL="0" indent="0">
                        <a:lnSpc>
                          <a:spcPts val="1874"/>
                        </a:lnSpc>
                        <a:buNone/>
                      </a:pPr>
                      <a:r>
                        <a:rPr lang="en-US" sz="1339" dirty="0">
                          <a:solidFill>
                            <a:srgbClr val="14213D"/>
                          </a:solidFill>
                          <a:latin typeface="Arial" pitchFamily="34" charset="0"/>
                          <a:ea typeface="Arial" pitchFamily="34" charset="-122"/>
                          <a:cs typeface="Arial" pitchFamily="34" charset="-120"/>
                        </a:rPr>
                        <a:t>Tafí Viejo</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10.110</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6.388</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37% → 76%</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6"/>
                  </a:ext>
                </a:extLst>
              </a:tr>
              <a:tr h="389384">
                <a:tc>
                  <a:txBody>
                    <a:bodyPr/>
                    <a:lstStyle/>
                    <a:p>
                      <a:pPr marL="0" indent="0">
                        <a:lnSpc>
                          <a:spcPts val="1874"/>
                        </a:lnSpc>
                        <a:buNone/>
                      </a:pPr>
                      <a:r>
                        <a:rPr lang="en-US" sz="1339" dirty="0">
                          <a:solidFill>
                            <a:srgbClr val="14213D"/>
                          </a:solidFill>
                          <a:latin typeface="Arial" pitchFamily="34" charset="0"/>
                          <a:ea typeface="Arial" pitchFamily="34" charset="-122"/>
                          <a:cs typeface="Arial" pitchFamily="34" charset="-120"/>
                        </a:rPr>
                        <a:t>Aguilares</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8.763</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5.483</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37% → 77%</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7"/>
                  </a:ext>
                </a:extLst>
              </a:tr>
              <a:tr h="389384">
                <a:tc>
                  <a:txBody>
                    <a:bodyPr/>
                    <a:lstStyle/>
                    <a:p>
                      <a:pPr marL="0" indent="0">
                        <a:lnSpc>
                          <a:spcPts val="1874"/>
                        </a:lnSpc>
                        <a:buNone/>
                      </a:pPr>
                      <a:r>
                        <a:rPr lang="en-US" sz="1339" dirty="0">
                          <a:solidFill>
                            <a:srgbClr val="14213D"/>
                          </a:solidFill>
                          <a:latin typeface="Arial" pitchFamily="34" charset="0"/>
                          <a:ea typeface="Arial" pitchFamily="34" charset="-122"/>
                          <a:cs typeface="Arial" pitchFamily="34" charset="-120"/>
                        </a:rPr>
                        <a:t>Banda del Río Salí</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8.108</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5.811</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28% → 65%</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8"/>
                  </a:ext>
                </a:extLst>
              </a:tr>
              <a:tr h="389434">
                <a:tc>
                  <a:txBody>
                    <a:bodyPr/>
                    <a:lstStyle/>
                    <a:p>
                      <a:pPr marL="0" indent="0">
                        <a:lnSpc>
                          <a:spcPts val="1874"/>
                        </a:lnSpc>
                        <a:buNone/>
                      </a:pPr>
                      <a:r>
                        <a:rPr lang="en-US" sz="1339" dirty="0">
                          <a:solidFill>
                            <a:srgbClr val="14213D"/>
                          </a:solidFill>
                          <a:latin typeface="Arial" pitchFamily="34" charset="0"/>
                          <a:ea typeface="Arial" pitchFamily="34" charset="-122"/>
                          <a:cs typeface="Arial" pitchFamily="34" charset="-120"/>
                        </a:rPr>
                        <a:t>Lastenia</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7.760</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5.750</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26% → 63%</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9"/>
                  </a:ext>
                </a:extLst>
              </a:tr>
              <a:tr h="389434">
                <a:tc>
                  <a:txBody>
                    <a:bodyPr/>
                    <a:lstStyle/>
                    <a:p>
                      <a:pPr marL="0" indent="0">
                        <a:lnSpc>
                          <a:spcPts val="1874"/>
                        </a:lnSpc>
                        <a:buNone/>
                      </a:pPr>
                      <a:r>
                        <a:rPr lang="en-US" sz="1339" dirty="0">
                          <a:solidFill>
                            <a:srgbClr val="14213D"/>
                          </a:solidFill>
                          <a:latin typeface="Arial" pitchFamily="34" charset="0"/>
                          <a:ea typeface="Arial" pitchFamily="34" charset="-122"/>
                          <a:cs typeface="Arial" pitchFamily="34" charset="-120"/>
                        </a:rPr>
                        <a:t>Famaillá</a:t>
                      </a:r>
                      <a:endParaRPr lang="en-US" sz="1339" dirty="0">
                        <a:latin typeface="Arial" charset="0"/>
                        <a:ea typeface="Arial" charset="0"/>
                        <a:cs typeface="Arial" charset="0"/>
                      </a:endParaRPr>
                    </a:p>
                  </a:txBody>
                  <a:tcPr marL="59507" marR="59507" marT="59507" marB="59507">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7.464</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5.160</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874"/>
                        </a:lnSpc>
                        <a:buNone/>
                      </a:pPr>
                      <a:r>
                        <a:rPr lang="en-US" sz="1339" dirty="0">
                          <a:solidFill>
                            <a:srgbClr val="14213D"/>
                          </a:solidFill>
                          <a:latin typeface="Arial" pitchFamily="34" charset="0"/>
                          <a:ea typeface="Arial" pitchFamily="34" charset="-122"/>
                          <a:cs typeface="Arial" pitchFamily="34" charset="-120"/>
                        </a:rPr>
                        <a:t>31% → 67%</a:t>
                      </a:r>
                      <a:endParaRPr lang="en-US" sz="1339" dirty="0">
                        <a:latin typeface="Arial" charset="0"/>
                        <a:ea typeface="Arial" charset="0"/>
                        <a:cs typeface="Arial" charset="0"/>
                      </a:endParaRPr>
                    </a:p>
                  </a:txBody>
                  <a:tcPr marL="59507" marR="59507" marT="59507" marB="59507">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0"/>
                  </a:ext>
                </a:extLst>
              </a:tr>
            </a:tbl>
          </a:graphicData>
        </a:graphic>
      </p:graphicFrame>
      <p:sp>
        <p:nvSpPr>
          <p:cNvPr id="4" name="Text 1"/>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Ordenadas por cantidad de hogares con SEF. Promedio de octubre, noviembre y abril. Las 126 </a:t>
            </a:r>
            <a:r>
              <a:rPr lang="en-US" sz="1200" dirty="0" err="1">
                <a:solidFill>
                  <a:srgbClr val="4A5568"/>
                </a:solidFill>
                <a:latin typeface="Arial" pitchFamily="34" charset="0"/>
                <a:ea typeface="Arial" pitchFamily="34" charset="-122"/>
                <a:cs typeface="Arial" pitchFamily="34" charset="-120"/>
              </a:rPr>
              <a:t>localidades</a:t>
            </a:r>
            <a:r>
              <a:rPr lang="en-US" sz="1200" dirty="0">
                <a:solidFill>
                  <a:srgbClr val="4A5568"/>
                </a:solidFill>
                <a:latin typeface="Arial" pitchFamily="34" charset="0"/>
                <a:ea typeface="Arial" pitchFamily="34" charset="-122"/>
                <a:cs typeface="Arial" pitchFamily="34" charset="-120"/>
              </a:rPr>
              <a:t>.</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8853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1751360"/>
            <a:ext cx="9810750" cy="1625600"/>
          </a:xfrm>
          <a:prstGeom prst="rect">
            <a:avLst/>
          </a:prstGeom>
          <a:noFill/>
          <a:ln/>
        </p:spPr>
        <p:txBody>
          <a:bodyPr wrap="square" lIns="0" tIns="0" rIns="0" bIns="0" rtlCol="0" anchor="t">
            <a:normAutofit/>
          </a:bodyPr>
          <a:lstStyle/>
          <a:p>
            <a:pPr marL="0" indent="0" algn="l">
              <a:lnSpc>
                <a:spcPts val="6300"/>
              </a:lnSpc>
              <a:buNone/>
            </a:pPr>
            <a:r>
              <a:rPr lang="en-US" sz="6000" b="1" i="0" dirty="0">
                <a:solidFill>
                  <a:srgbClr val="14213D"/>
                </a:solidFill>
                <a:latin typeface="Arial Narrow" pitchFamily="34" charset="0"/>
                <a:ea typeface="Arial Narrow" pitchFamily="34" charset="-122"/>
                <a:cs typeface="Arial Narrow" pitchFamily="34" charset="-120"/>
              </a:rPr>
              <a:t>Mejoran las 126 localidades de la zona cálida</a:t>
            </a:r>
            <a:endParaRPr lang="en-US" sz="6000" dirty="0"/>
          </a:p>
        </p:txBody>
      </p:sp>
      <p:sp>
        <p:nvSpPr>
          <p:cNvPr id="3" name="Shape 1"/>
          <p:cNvSpPr/>
          <p:nvPr/>
        </p:nvSpPr>
        <p:spPr>
          <a:xfrm>
            <a:off x="812800" y="3726210"/>
            <a:ext cx="4445000" cy="0"/>
          </a:xfrm>
          <a:prstGeom prst="line">
            <a:avLst/>
          </a:prstGeom>
          <a:noFill/>
          <a:ln w="38100">
            <a:solidFill>
              <a:srgbClr val="14213D"/>
            </a:solidFill>
            <a:prstDash val="solid"/>
          </a:ln>
        </p:spPr>
        <p:txBody>
          <a:bodyPr/>
          <a:lstStyle/>
          <a:p>
            <a:endParaRPr lang="es-AR"/>
          </a:p>
        </p:txBody>
      </p:sp>
      <p:sp>
        <p:nvSpPr>
          <p:cNvPr id="4" name="Text 2"/>
          <p:cNvSpPr/>
          <p:nvPr/>
        </p:nvSpPr>
        <p:spPr>
          <a:xfrm>
            <a:off x="812800" y="3897660"/>
            <a:ext cx="4578350"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14213D"/>
                </a:solidFill>
                <a:latin typeface="Arial Narrow" pitchFamily="34" charset="0"/>
                <a:ea typeface="Arial Narrow" pitchFamily="34" charset="-122"/>
                <a:cs typeface="Arial Narrow" pitchFamily="34" charset="-120"/>
              </a:rPr>
              <a:t>126 de 126</a:t>
            </a:r>
            <a:endParaRPr lang="en-US" sz="4800" dirty="0"/>
          </a:p>
        </p:txBody>
      </p:sp>
      <p:sp>
        <p:nvSpPr>
          <p:cNvPr id="5" name="Text 3"/>
          <p:cNvSpPr/>
          <p:nvPr/>
        </p:nvSpPr>
        <p:spPr>
          <a:xfrm>
            <a:off x="812800" y="4558060"/>
            <a:ext cx="4578350" cy="573980"/>
          </a:xfrm>
          <a:prstGeom prst="rect">
            <a:avLst/>
          </a:prstGeom>
          <a:noFill/>
          <a:ln/>
        </p:spPr>
        <p:txBody>
          <a:bodyPr wrap="square" lIns="0" tIns="0" rIns="0" bIns="0" rtlCol="0" anchor="t">
            <a:normAutofit/>
          </a:bodyPr>
          <a:lstStyle/>
          <a:p>
            <a:pPr marL="0" indent="0" algn="l">
              <a:lnSpc>
                <a:spcPts val="2160"/>
              </a:lnSpc>
              <a:buNone/>
            </a:pPr>
            <a:r>
              <a:rPr lang="en-US" sz="1600" dirty="0">
                <a:solidFill>
                  <a:srgbClr val="14213D"/>
                </a:solidFill>
                <a:latin typeface="Arial" pitchFamily="34" charset="0"/>
                <a:ea typeface="Arial" pitchFamily="34" charset="-122"/>
                <a:cs typeface="Arial" pitchFamily="34" charset="-120"/>
              </a:rPr>
              <a:t>localidades suben la proporción de hogares con todo su consumo con descuento.</a:t>
            </a:r>
            <a:endParaRPr lang="en-US" sz="1600" dirty="0"/>
          </a:p>
        </p:txBody>
      </p:sp>
      <p:sp>
        <p:nvSpPr>
          <p:cNvPr id="6" name="Shape 4"/>
          <p:cNvSpPr/>
          <p:nvPr/>
        </p:nvSpPr>
        <p:spPr>
          <a:xfrm>
            <a:off x="5664200" y="3726210"/>
            <a:ext cx="4445000" cy="0"/>
          </a:xfrm>
          <a:prstGeom prst="line">
            <a:avLst/>
          </a:prstGeom>
          <a:noFill/>
          <a:ln w="38100">
            <a:solidFill>
              <a:srgbClr val="14213D"/>
            </a:solidFill>
            <a:prstDash val="solid"/>
          </a:ln>
        </p:spPr>
        <p:txBody>
          <a:bodyPr/>
          <a:lstStyle/>
          <a:p>
            <a:endParaRPr lang="es-AR"/>
          </a:p>
        </p:txBody>
      </p:sp>
      <p:sp>
        <p:nvSpPr>
          <p:cNvPr id="7" name="Text 5"/>
          <p:cNvSpPr/>
          <p:nvPr/>
        </p:nvSpPr>
        <p:spPr>
          <a:xfrm>
            <a:off x="5664200" y="3897660"/>
            <a:ext cx="4578350" cy="635000"/>
          </a:xfrm>
          <a:prstGeom prst="rect">
            <a:avLst/>
          </a:prstGeom>
          <a:noFill/>
          <a:ln/>
        </p:spPr>
        <p:txBody>
          <a:bodyPr wrap="square" lIns="0" tIns="0" rIns="0" bIns="0" rtlCol="0" anchor="t">
            <a:normAutofit/>
          </a:bodyPr>
          <a:lstStyle/>
          <a:p>
            <a:pPr marL="0" indent="0" algn="l">
              <a:lnSpc>
                <a:spcPts val="4800"/>
              </a:lnSpc>
              <a:buNone/>
            </a:pPr>
            <a:r>
              <a:rPr lang="en-US" sz="4800" b="1" dirty="0">
                <a:solidFill>
                  <a:srgbClr val="14213D"/>
                </a:solidFill>
                <a:latin typeface="Arial Narrow" pitchFamily="34" charset="0"/>
                <a:ea typeface="Arial Narrow" pitchFamily="34" charset="-122"/>
                <a:cs typeface="Arial Narrow" pitchFamily="34" charset="-120"/>
              </a:rPr>
              <a:t>Casi 1 de cada 2</a:t>
            </a:r>
            <a:endParaRPr lang="en-US" sz="4800" dirty="0"/>
          </a:p>
        </p:txBody>
      </p:sp>
      <p:sp>
        <p:nvSpPr>
          <p:cNvPr id="8" name="Text 6"/>
          <p:cNvSpPr/>
          <p:nvPr/>
        </p:nvSpPr>
        <p:spPr>
          <a:xfrm>
            <a:off x="5664200" y="4558060"/>
            <a:ext cx="4578350" cy="299690"/>
          </a:xfrm>
          <a:prstGeom prst="rect">
            <a:avLst/>
          </a:prstGeom>
          <a:noFill/>
          <a:ln/>
        </p:spPr>
        <p:txBody>
          <a:bodyPr wrap="square" lIns="0" tIns="0" rIns="0" bIns="0" rtlCol="0" anchor="t">
            <a:normAutofit/>
          </a:bodyPr>
          <a:lstStyle/>
          <a:p>
            <a:pPr marL="0" indent="0" algn="l">
              <a:lnSpc>
                <a:spcPts val="2160"/>
              </a:lnSpc>
              <a:buNone/>
            </a:pPr>
            <a:r>
              <a:rPr lang="en-US" sz="1600" dirty="0">
                <a:solidFill>
                  <a:srgbClr val="14213D"/>
                </a:solidFill>
                <a:latin typeface="Arial" pitchFamily="34" charset="0"/>
                <a:ea typeface="Arial" pitchFamily="34" charset="-122"/>
                <a:cs typeface="Arial" pitchFamily="34" charset="-120"/>
              </a:rPr>
              <a:t>localidades duplica o más esa proporción.</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0E6"/>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B4541C"/>
                </a:solidFill>
                <a:latin typeface="Arial" pitchFamily="34" charset="0"/>
                <a:ea typeface="Arial" pitchFamily="34" charset="-122"/>
                <a:cs typeface="Arial" pitchFamily="34" charset="-120"/>
              </a:rPr>
              <a:t>TODO EL AÑO, TODA LA ZONA CÁLIDA</a:t>
            </a:r>
            <a:endParaRPr lang="en-US" sz="1400" dirty="0"/>
          </a:p>
        </p:txBody>
      </p:sp>
      <p:sp>
        <p:nvSpPr>
          <p:cNvPr id="3" name="Text 1"/>
          <p:cNvSpPr>
            <a:spLocks noGrp="1"/>
          </p:cNvSpPr>
          <p:nvPr>
            <p:ph type="title"/>
          </p:nvPr>
        </p:nvSpPr>
        <p:spPr>
          <a:xfrm>
            <a:off x="812800" y="116329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Arial Narrow" pitchFamily="34" charset="0"/>
                <a:ea typeface="Arial Narrow" pitchFamily="34" charset="-122"/>
                <a:cs typeface="Arial Narrow" pitchFamily="34" charset="-120"/>
              </a:rPr>
              <a:t>Los beneficios, en totales</a:t>
            </a:r>
            <a:endParaRPr lang="en-US" sz="3600" dirty="0"/>
          </a:p>
        </p:txBody>
      </p:sp>
      <p:sp>
        <p:nvSpPr>
          <p:cNvPr id="4" name="Shape 2"/>
          <p:cNvSpPr/>
          <p:nvPr/>
        </p:nvSpPr>
        <p:spPr>
          <a:xfrm>
            <a:off x="812800" y="2021780"/>
            <a:ext cx="3386634" cy="2367161"/>
          </a:xfrm>
          <a:prstGeom prst="roundRect">
            <a:avLst>
              <a:gd name="adj" fmla="val 3219"/>
            </a:avLst>
          </a:prstGeom>
          <a:solidFill>
            <a:srgbClr val="EAE2D2"/>
          </a:solidFill>
          <a:ln/>
        </p:spPr>
        <p:txBody>
          <a:bodyPr/>
          <a:lstStyle/>
          <a:p>
            <a:endParaRPr lang="es-AR"/>
          </a:p>
        </p:txBody>
      </p:sp>
      <p:sp>
        <p:nvSpPr>
          <p:cNvPr id="5" name="Shape 3"/>
          <p:cNvSpPr/>
          <p:nvPr/>
        </p:nvSpPr>
        <p:spPr>
          <a:xfrm>
            <a:off x="812800" y="2021780"/>
            <a:ext cx="3386634" cy="2367161"/>
          </a:xfrm>
          <a:custGeom>
            <a:avLst/>
            <a:gdLst/>
            <a:ahLst/>
            <a:cxnLst/>
            <a:rect l="l" t="t" r="r" b="b"/>
            <a:pathLst>
              <a:path w="3386634" h="2367161">
                <a:moveTo>
                  <a:pt x="0" y="76200"/>
                </a:moveTo>
                <a:lnTo>
                  <a:pt x="0" y="76200"/>
                </a:lnTo>
                <a:arcTo wR="76200" hR="76200" stAng="10800000" swAng="5400000"/>
                <a:lnTo>
                  <a:pt x="3310434" y="0"/>
                </a:lnTo>
                <a:arcTo wR="76200" hR="76200" stAng="16200000" swAng="5400000"/>
                <a:lnTo>
                  <a:pt x="3386634" y="76200"/>
                </a:lnTo>
                <a:arcTo wR="76200" hR="25400" stAng="0" swAng="-5400000"/>
                <a:lnTo>
                  <a:pt x="76200" y="50800"/>
                </a:lnTo>
                <a:arcTo wR="76200" hR="25400" stAng="16200000" swAng="-5400000"/>
                <a:close/>
              </a:path>
            </a:pathLst>
          </a:custGeom>
          <a:solidFill>
            <a:srgbClr val="E8853A"/>
          </a:solidFill>
          <a:ln/>
        </p:spPr>
        <p:txBody>
          <a:bodyPr/>
          <a:lstStyle/>
          <a:p>
            <a:endParaRPr lang="es-AR"/>
          </a:p>
        </p:txBody>
      </p:sp>
      <p:sp>
        <p:nvSpPr>
          <p:cNvPr id="6" name="Text 4"/>
          <p:cNvSpPr/>
          <p:nvPr/>
        </p:nvSpPr>
        <p:spPr>
          <a:xfrm>
            <a:off x="1066800" y="2326580"/>
            <a:ext cx="2964993" cy="635000"/>
          </a:xfrm>
          <a:prstGeom prst="rect">
            <a:avLst/>
          </a:prstGeom>
          <a:noFill/>
          <a:ln/>
        </p:spPr>
        <p:txBody>
          <a:bodyPr wrap="none" lIns="0" tIns="0" rIns="0" bIns="0" rtlCol="0" anchor="t">
            <a:normAutofit/>
          </a:bodyPr>
          <a:lstStyle/>
          <a:p>
            <a:pPr marL="0" indent="0" algn="l">
              <a:lnSpc>
                <a:spcPts val="4800"/>
              </a:lnSpc>
              <a:buNone/>
            </a:pPr>
            <a:r>
              <a:rPr lang="en-US" sz="4800" b="1" dirty="0">
                <a:solidFill>
                  <a:srgbClr val="14213D"/>
                </a:solidFill>
                <a:latin typeface="Arial Narrow" pitchFamily="34" charset="0"/>
                <a:ea typeface="Arial Narrow" pitchFamily="34" charset="-122"/>
                <a:cs typeface="Arial Narrow" pitchFamily="34" charset="-120"/>
              </a:rPr>
              <a:t>360.000</a:t>
            </a:r>
            <a:endParaRPr lang="en-US" sz="4800" dirty="0"/>
          </a:p>
        </p:txBody>
      </p:sp>
      <p:sp>
        <p:nvSpPr>
          <p:cNvPr id="7" name="Text 5"/>
          <p:cNvSpPr/>
          <p:nvPr/>
        </p:nvSpPr>
        <p:spPr>
          <a:xfrm>
            <a:off x="1066800" y="3037780"/>
            <a:ext cx="2964993" cy="1122561"/>
          </a:xfrm>
          <a:prstGeom prst="rect">
            <a:avLst/>
          </a:prstGeom>
          <a:noFill/>
          <a:ln/>
        </p:spPr>
        <p:txBody>
          <a:bodyPr wrap="square" lIns="0" tIns="0" rIns="0" bIns="0" rtlCol="0" anchor="t">
            <a:normAutofit/>
          </a:bodyPr>
          <a:lstStyle/>
          <a:p>
            <a:pPr marL="0" indent="0" algn="l">
              <a:lnSpc>
                <a:spcPts val="2160"/>
              </a:lnSpc>
              <a:buNone/>
            </a:pPr>
            <a:r>
              <a:rPr lang="en-US" sz="1600" dirty="0">
                <a:solidFill>
                  <a:srgbClr val="14213D"/>
                </a:solidFill>
                <a:latin typeface="Arial" pitchFamily="34" charset="0"/>
                <a:ea typeface="Arial" pitchFamily="34" charset="-122"/>
                <a:cs typeface="Arial" pitchFamily="34" charset="-120"/>
              </a:rPr>
              <a:t>hogares tienen descuento en su factura de luz todos los meses del año: 7 de cada 10 hogares de la zona cálida.</a:t>
            </a:r>
            <a:endParaRPr lang="en-US" sz="1600" dirty="0"/>
          </a:p>
        </p:txBody>
      </p:sp>
      <p:sp>
        <p:nvSpPr>
          <p:cNvPr id="8" name="Shape 6"/>
          <p:cNvSpPr/>
          <p:nvPr/>
        </p:nvSpPr>
        <p:spPr>
          <a:xfrm>
            <a:off x="4402634" y="2021780"/>
            <a:ext cx="3386683" cy="2367161"/>
          </a:xfrm>
          <a:prstGeom prst="roundRect">
            <a:avLst>
              <a:gd name="adj" fmla="val 3219"/>
            </a:avLst>
          </a:prstGeom>
          <a:solidFill>
            <a:srgbClr val="EAE2D2"/>
          </a:solidFill>
          <a:ln/>
        </p:spPr>
        <p:txBody>
          <a:bodyPr/>
          <a:lstStyle/>
          <a:p>
            <a:endParaRPr lang="es-AR"/>
          </a:p>
        </p:txBody>
      </p:sp>
      <p:sp>
        <p:nvSpPr>
          <p:cNvPr id="9" name="Shape 7"/>
          <p:cNvSpPr/>
          <p:nvPr/>
        </p:nvSpPr>
        <p:spPr>
          <a:xfrm>
            <a:off x="4402634" y="2021780"/>
            <a:ext cx="3386683" cy="2367161"/>
          </a:xfrm>
          <a:custGeom>
            <a:avLst/>
            <a:gdLst/>
            <a:ahLst/>
            <a:cxnLst/>
            <a:rect l="l" t="t" r="r" b="b"/>
            <a:pathLst>
              <a:path w="3386683" h="2367161">
                <a:moveTo>
                  <a:pt x="0" y="76200"/>
                </a:moveTo>
                <a:lnTo>
                  <a:pt x="0" y="76200"/>
                </a:lnTo>
                <a:arcTo wR="76200" hR="76200" stAng="10800000" swAng="5400000"/>
                <a:lnTo>
                  <a:pt x="3310483" y="0"/>
                </a:lnTo>
                <a:arcTo wR="76200" hR="76200" stAng="16200000" swAng="5400000"/>
                <a:lnTo>
                  <a:pt x="3386683" y="76200"/>
                </a:lnTo>
                <a:arcTo wR="76200" hR="25400" stAng="0" swAng="-5400000"/>
                <a:lnTo>
                  <a:pt x="76200" y="50800"/>
                </a:lnTo>
                <a:arcTo wR="76200" hR="25400" stAng="16200000" swAng="-5400000"/>
                <a:close/>
              </a:path>
            </a:pathLst>
          </a:custGeom>
          <a:solidFill>
            <a:srgbClr val="E8853A"/>
          </a:solidFill>
          <a:ln/>
        </p:spPr>
        <p:txBody>
          <a:bodyPr/>
          <a:lstStyle/>
          <a:p>
            <a:endParaRPr lang="es-AR"/>
          </a:p>
        </p:txBody>
      </p:sp>
      <p:sp>
        <p:nvSpPr>
          <p:cNvPr id="10" name="Text 8"/>
          <p:cNvSpPr/>
          <p:nvPr/>
        </p:nvSpPr>
        <p:spPr>
          <a:xfrm>
            <a:off x="4656634" y="2326580"/>
            <a:ext cx="2965044" cy="635000"/>
          </a:xfrm>
          <a:prstGeom prst="rect">
            <a:avLst/>
          </a:prstGeom>
          <a:noFill/>
          <a:ln/>
        </p:spPr>
        <p:txBody>
          <a:bodyPr wrap="none" lIns="0" tIns="0" rIns="0" bIns="0" rtlCol="0" anchor="t">
            <a:normAutofit/>
          </a:bodyPr>
          <a:lstStyle/>
          <a:p>
            <a:pPr marL="0" indent="0" algn="l">
              <a:lnSpc>
                <a:spcPts val="4800"/>
              </a:lnSpc>
              <a:buNone/>
            </a:pPr>
            <a:r>
              <a:rPr lang="en-US" sz="4800" b="1" dirty="0">
                <a:solidFill>
                  <a:srgbClr val="14213D"/>
                </a:solidFill>
                <a:latin typeface="Arial Narrow" pitchFamily="34" charset="0"/>
                <a:ea typeface="Arial Narrow" pitchFamily="34" charset="-122"/>
                <a:cs typeface="Arial Narrow" pitchFamily="34" charset="-120"/>
              </a:rPr>
              <a:t>773 → 884</a:t>
            </a:r>
            <a:endParaRPr lang="en-US" sz="4800" dirty="0"/>
          </a:p>
        </p:txBody>
      </p:sp>
      <p:sp>
        <p:nvSpPr>
          <p:cNvPr id="11" name="Text 9"/>
          <p:cNvSpPr/>
          <p:nvPr/>
        </p:nvSpPr>
        <p:spPr>
          <a:xfrm>
            <a:off x="4656634" y="3037780"/>
            <a:ext cx="2965044" cy="573980"/>
          </a:xfrm>
          <a:prstGeom prst="rect">
            <a:avLst/>
          </a:prstGeom>
          <a:noFill/>
          <a:ln/>
        </p:spPr>
        <p:txBody>
          <a:bodyPr wrap="square" lIns="0" tIns="0" rIns="0" bIns="0" rtlCol="0" anchor="t">
            <a:normAutofit/>
          </a:bodyPr>
          <a:lstStyle/>
          <a:p>
            <a:pPr marL="0" indent="0" algn="l">
              <a:lnSpc>
                <a:spcPts val="2160"/>
              </a:lnSpc>
              <a:buNone/>
            </a:pPr>
            <a:r>
              <a:rPr lang="en-US" sz="1600" dirty="0">
                <a:solidFill>
                  <a:srgbClr val="14213D"/>
                </a:solidFill>
                <a:latin typeface="Arial" pitchFamily="34" charset="0"/>
                <a:ea typeface="Arial" pitchFamily="34" charset="-122"/>
                <a:cs typeface="Arial" pitchFamily="34" charset="-120"/>
              </a:rPr>
              <a:t>GWh por año de energía con descuento: un 14 % más.</a:t>
            </a:r>
            <a:endParaRPr lang="en-US" sz="1600" dirty="0"/>
          </a:p>
        </p:txBody>
      </p:sp>
      <p:sp>
        <p:nvSpPr>
          <p:cNvPr id="12" name="Shape 10"/>
          <p:cNvSpPr/>
          <p:nvPr/>
        </p:nvSpPr>
        <p:spPr>
          <a:xfrm>
            <a:off x="7992517" y="2021780"/>
            <a:ext cx="3386683" cy="2367161"/>
          </a:xfrm>
          <a:prstGeom prst="roundRect">
            <a:avLst>
              <a:gd name="adj" fmla="val 3219"/>
            </a:avLst>
          </a:prstGeom>
          <a:solidFill>
            <a:srgbClr val="EAE2D2"/>
          </a:solidFill>
          <a:ln/>
        </p:spPr>
        <p:txBody>
          <a:bodyPr/>
          <a:lstStyle/>
          <a:p>
            <a:endParaRPr lang="es-AR"/>
          </a:p>
        </p:txBody>
      </p:sp>
      <p:sp>
        <p:nvSpPr>
          <p:cNvPr id="13" name="Shape 11"/>
          <p:cNvSpPr/>
          <p:nvPr/>
        </p:nvSpPr>
        <p:spPr>
          <a:xfrm>
            <a:off x="7992517" y="2021780"/>
            <a:ext cx="3386683" cy="2367161"/>
          </a:xfrm>
          <a:custGeom>
            <a:avLst/>
            <a:gdLst/>
            <a:ahLst/>
            <a:cxnLst/>
            <a:rect l="l" t="t" r="r" b="b"/>
            <a:pathLst>
              <a:path w="3386683" h="2367161">
                <a:moveTo>
                  <a:pt x="0" y="76200"/>
                </a:moveTo>
                <a:lnTo>
                  <a:pt x="0" y="76200"/>
                </a:lnTo>
                <a:arcTo wR="76200" hR="76200" stAng="10800000" swAng="5400000"/>
                <a:lnTo>
                  <a:pt x="3310483" y="0"/>
                </a:lnTo>
                <a:arcTo wR="76200" hR="76200" stAng="16200000" swAng="5400000"/>
                <a:lnTo>
                  <a:pt x="3386683" y="76200"/>
                </a:lnTo>
                <a:arcTo wR="76200" hR="25400" stAng="0" swAng="-5400000"/>
                <a:lnTo>
                  <a:pt x="76200" y="50800"/>
                </a:lnTo>
                <a:arcTo wR="76200" hR="25400" stAng="16200000" swAng="-5400000"/>
                <a:close/>
              </a:path>
            </a:pathLst>
          </a:custGeom>
          <a:solidFill>
            <a:srgbClr val="E8853A"/>
          </a:solidFill>
          <a:ln/>
        </p:spPr>
        <p:txBody>
          <a:bodyPr/>
          <a:lstStyle/>
          <a:p>
            <a:endParaRPr lang="es-AR"/>
          </a:p>
        </p:txBody>
      </p:sp>
      <p:sp>
        <p:nvSpPr>
          <p:cNvPr id="14" name="Text 12"/>
          <p:cNvSpPr/>
          <p:nvPr/>
        </p:nvSpPr>
        <p:spPr>
          <a:xfrm>
            <a:off x="8246517" y="2326580"/>
            <a:ext cx="2965044" cy="635000"/>
          </a:xfrm>
          <a:prstGeom prst="rect">
            <a:avLst/>
          </a:prstGeom>
          <a:noFill/>
          <a:ln/>
        </p:spPr>
        <p:txBody>
          <a:bodyPr wrap="none" lIns="0" tIns="0" rIns="0" bIns="0" rtlCol="0" anchor="t">
            <a:normAutofit/>
          </a:bodyPr>
          <a:lstStyle/>
          <a:p>
            <a:pPr marL="0" indent="0" algn="l">
              <a:lnSpc>
                <a:spcPts val="4800"/>
              </a:lnSpc>
              <a:buNone/>
            </a:pPr>
            <a:r>
              <a:rPr lang="en-US" sz="4800" b="1" dirty="0">
                <a:solidFill>
                  <a:srgbClr val="14213D"/>
                </a:solidFill>
                <a:latin typeface="Arial Narrow" pitchFamily="34" charset="0"/>
                <a:ea typeface="Arial Narrow" pitchFamily="34" charset="-122"/>
                <a:cs typeface="Arial Narrow" pitchFamily="34" charset="-120"/>
              </a:rPr>
              <a:t>67 → 77</a:t>
            </a:r>
            <a:endParaRPr lang="en-US" sz="4800" dirty="0"/>
          </a:p>
        </p:txBody>
      </p:sp>
      <p:sp>
        <p:nvSpPr>
          <p:cNvPr id="15" name="Text 13"/>
          <p:cNvSpPr/>
          <p:nvPr/>
        </p:nvSpPr>
        <p:spPr>
          <a:xfrm>
            <a:off x="8246517" y="3037780"/>
            <a:ext cx="2965044" cy="848271"/>
          </a:xfrm>
          <a:prstGeom prst="rect">
            <a:avLst/>
          </a:prstGeom>
          <a:noFill/>
          <a:ln/>
        </p:spPr>
        <p:txBody>
          <a:bodyPr wrap="square" lIns="0" tIns="0" rIns="0" bIns="0" rtlCol="0" anchor="t">
            <a:normAutofit/>
          </a:bodyPr>
          <a:lstStyle/>
          <a:p>
            <a:pPr marL="0" indent="0" algn="l">
              <a:lnSpc>
                <a:spcPts val="2160"/>
              </a:lnSpc>
              <a:buNone/>
            </a:pPr>
            <a:r>
              <a:rPr lang="en-US" sz="1600" dirty="0">
                <a:solidFill>
                  <a:srgbClr val="14213D"/>
                </a:solidFill>
                <a:latin typeface="Arial" pitchFamily="34" charset="0"/>
                <a:ea typeface="Arial" pitchFamily="34" charset="-122"/>
                <a:cs typeface="Arial" pitchFamily="34" charset="-120"/>
              </a:rPr>
              <a:t>de cada 100 kWh que consumen esos hogares en el año tienen descuento.</a:t>
            </a:r>
            <a:endParaRPr lang="en-US" sz="1600" dirty="0"/>
          </a:p>
        </p:txBody>
      </p:sp>
      <p:sp>
        <p:nvSpPr>
          <p:cNvPr id="16" name="Text 14"/>
          <p:cNvSpPr/>
          <p:nvPr/>
        </p:nvSpPr>
        <p:spPr>
          <a:xfrm>
            <a:off x="812800" y="6024959"/>
            <a:ext cx="10883392"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360.378 hogares con SEF sobre 522.368 usuarios residenciales de la zona </a:t>
            </a:r>
            <a:r>
              <a:rPr lang="en-US" sz="1200" dirty="0" err="1">
                <a:solidFill>
                  <a:srgbClr val="4A5568"/>
                </a:solidFill>
                <a:latin typeface="Arial" pitchFamily="34" charset="0"/>
                <a:ea typeface="Arial" pitchFamily="34" charset="-122"/>
                <a:cs typeface="Arial" pitchFamily="34" charset="-120"/>
              </a:rPr>
              <a:t>cálida</a:t>
            </a:r>
            <a:r>
              <a:rPr lang="en-US" sz="1200" dirty="0">
                <a:solidFill>
                  <a:srgbClr val="4A5568"/>
                </a:solidFill>
                <a:latin typeface="Arial" pitchFamily="34" charset="0"/>
                <a:ea typeface="Arial" pitchFamily="34" charset="-122"/>
                <a:cs typeface="Arial" pitchFamily="34" charset="-120"/>
              </a:rPr>
              <a:t>. Energía con descuento estimada con los consumos de agosto 2025 a julio 2026, con los topes vigentes y con los nuevos.</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4213D"/>
        </a:solidFill>
        <a:effectLst/>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8853A"/>
          </a:solidFill>
          <a:ln/>
        </p:spPr>
        <p:txBody>
          <a:bodyPr/>
          <a:lstStyle/>
          <a:p>
            <a:endParaRPr lang="es-AR"/>
          </a:p>
        </p:txBody>
      </p:sp>
      <p:sp>
        <p:nvSpPr>
          <p:cNvPr id="3" name="Text 1"/>
          <p:cNvSpPr>
            <a:spLocks noGrp="1"/>
          </p:cNvSpPr>
          <p:nvPr>
            <p:ph type="title"/>
          </p:nvPr>
        </p:nvSpPr>
        <p:spPr>
          <a:xfrm>
            <a:off x="812800" y="81280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5F0E6"/>
                </a:solidFill>
                <a:latin typeface="Arial Narrow" pitchFamily="34" charset="0"/>
                <a:ea typeface="Arial Narrow" pitchFamily="34" charset="-122"/>
                <a:cs typeface="Arial Narrow" pitchFamily="34" charset="-120"/>
              </a:rPr>
              <a:t>Lo que se logró para Tucumán (Res. SEN N° 300/26)</a:t>
            </a:r>
            <a:endParaRPr lang="en-US" sz="3600" dirty="0"/>
          </a:p>
        </p:txBody>
      </p:sp>
      <p:sp>
        <p:nvSpPr>
          <p:cNvPr id="4" name="Shape 2"/>
          <p:cNvSpPr/>
          <p:nvPr/>
        </p:nvSpPr>
        <p:spPr>
          <a:xfrm>
            <a:off x="812800" y="2330400"/>
            <a:ext cx="10566400" cy="0"/>
          </a:xfrm>
          <a:prstGeom prst="line">
            <a:avLst/>
          </a:prstGeom>
          <a:noFill/>
          <a:ln w="12700">
            <a:solidFill>
              <a:srgbClr val="34405C"/>
            </a:solidFill>
            <a:prstDash val="solid"/>
          </a:ln>
        </p:spPr>
        <p:txBody>
          <a:bodyPr/>
          <a:lstStyle/>
          <a:p>
            <a:endParaRPr lang="es-AR"/>
          </a:p>
        </p:txBody>
      </p:sp>
      <p:sp>
        <p:nvSpPr>
          <p:cNvPr id="5" name="Text 3"/>
          <p:cNvSpPr/>
          <p:nvPr/>
        </p:nvSpPr>
        <p:spPr>
          <a:xfrm>
            <a:off x="812800" y="1578570"/>
            <a:ext cx="3401060" cy="635000"/>
          </a:xfrm>
          <a:prstGeom prst="rect">
            <a:avLst/>
          </a:prstGeom>
          <a:noFill/>
          <a:ln/>
        </p:spPr>
        <p:txBody>
          <a:bodyPr wrap="none" lIns="0" tIns="0" rIns="0" bIns="0" rtlCol="0" anchor="t">
            <a:normAutofit/>
          </a:bodyPr>
          <a:lstStyle/>
          <a:p>
            <a:pPr marL="0" indent="0" algn="l">
              <a:lnSpc>
                <a:spcPts val="4800"/>
              </a:lnSpc>
              <a:buNone/>
            </a:pPr>
            <a:r>
              <a:rPr lang="en-US" sz="4800" b="1" dirty="0">
                <a:solidFill>
                  <a:srgbClr val="E8853A"/>
                </a:solidFill>
                <a:latin typeface="Arial Narrow" pitchFamily="34" charset="0"/>
                <a:ea typeface="Arial Narrow" pitchFamily="34" charset="-122"/>
                <a:cs typeface="Arial Narrow" pitchFamily="34" charset="-120"/>
              </a:rPr>
              <a:t>×2</a:t>
            </a:r>
            <a:endParaRPr lang="en-US" sz="4800" dirty="0"/>
          </a:p>
        </p:txBody>
      </p:sp>
      <p:sp>
        <p:nvSpPr>
          <p:cNvPr id="6" name="Text 4"/>
          <p:cNvSpPr/>
          <p:nvPr/>
        </p:nvSpPr>
        <p:spPr>
          <a:xfrm>
            <a:off x="4419600" y="1569690"/>
            <a:ext cx="7168388" cy="652760"/>
          </a:xfrm>
          <a:prstGeom prst="rect">
            <a:avLst/>
          </a:prstGeom>
          <a:noFill/>
          <a:ln/>
        </p:spPr>
        <p:txBody>
          <a:bodyPr wrap="square" lIns="0" tIns="0" rIns="0" bIns="0" rtlCol="0" anchor="t">
            <a:normAutofit/>
          </a:bodyPr>
          <a:lstStyle/>
          <a:p>
            <a:pPr marL="0" indent="0" algn="l">
              <a:lnSpc>
                <a:spcPts val="2470"/>
              </a:lnSpc>
              <a:buNone/>
            </a:pPr>
            <a:r>
              <a:rPr lang="en-US" sz="1900" dirty="0">
                <a:solidFill>
                  <a:srgbClr val="F5F0E6"/>
                </a:solidFill>
                <a:latin typeface="Arial" pitchFamily="34" charset="0"/>
                <a:ea typeface="Arial" pitchFamily="34" charset="-122"/>
                <a:cs typeface="Arial" pitchFamily="34" charset="-120"/>
              </a:rPr>
              <a:t>el consumo con descuento </a:t>
            </a:r>
            <a:r>
              <a:rPr lang="en-US" sz="1900" dirty="0" err="1">
                <a:solidFill>
                  <a:srgbClr val="F5F0E6"/>
                </a:solidFill>
                <a:latin typeface="Arial" pitchFamily="34" charset="0"/>
                <a:ea typeface="Arial" pitchFamily="34" charset="-122"/>
                <a:cs typeface="Arial" pitchFamily="34" charset="-120"/>
              </a:rPr>
              <a:t>en</a:t>
            </a:r>
            <a:r>
              <a:rPr lang="en-US" sz="1900" dirty="0">
                <a:solidFill>
                  <a:srgbClr val="F5F0E6"/>
                </a:solidFill>
                <a:latin typeface="Arial" pitchFamily="34" charset="0"/>
                <a:ea typeface="Arial" pitchFamily="34" charset="-122"/>
                <a:cs typeface="Arial" pitchFamily="34" charset="-120"/>
              </a:rPr>
              <a:t> 5 meses, </a:t>
            </a:r>
            <a:r>
              <a:rPr lang="en-US" sz="1900" dirty="0" err="1">
                <a:solidFill>
                  <a:srgbClr val="F5F0E6"/>
                </a:solidFill>
                <a:latin typeface="Arial" pitchFamily="34" charset="0"/>
                <a:ea typeface="Arial" pitchFamily="34" charset="-122"/>
                <a:cs typeface="Arial" pitchFamily="34" charset="-120"/>
              </a:rPr>
              <a:t>manteniendo</a:t>
            </a:r>
            <a:r>
              <a:rPr lang="en-US" sz="1900" dirty="0">
                <a:solidFill>
                  <a:srgbClr val="F5F0E6"/>
                </a:solidFill>
                <a:latin typeface="Arial" pitchFamily="34" charset="0"/>
                <a:ea typeface="Arial" pitchFamily="34" charset="-122"/>
                <a:cs typeface="Arial" pitchFamily="34" charset="-120"/>
              </a:rPr>
              <a:t> </a:t>
            </a:r>
            <a:r>
              <a:rPr lang="en-US" sz="1900" dirty="0" err="1">
                <a:solidFill>
                  <a:srgbClr val="F5F0E6"/>
                </a:solidFill>
                <a:latin typeface="Arial" pitchFamily="34" charset="0"/>
                <a:ea typeface="Arial" pitchFamily="34" charset="-122"/>
                <a:cs typeface="Arial" pitchFamily="34" charset="-120"/>
              </a:rPr>
              <a:t>los</a:t>
            </a:r>
            <a:r>
              <a:rPr lang="en-US" sz="1900" dirty="0">
                <a:solidFill>
                  <a:srgbClr val="F5F0E6"/>
                </a:solidFill>
                <a:latin typeface="Arial" pitchFamily="34" charset="0"/>
                <a:ea typeface="Arial" pitchFamily="34" charset="-122"/>
                <a:cs typeface="Arial" pitchFamily="34" charset="-120"/>
              </a:rPr>
              <a:t> </a:t>
            </a:r>
            <a:r>
              <a:rPr lang="en-US" sz="1900" dirty="0" err="1">
                <a:solidFill>
                  <a:srgbClr val="F5F0E6"/>
                </a:solidFill>
                <a:latin typeface="Arial" pitchFamily="34" charset="0"/>
                <a:ea typeface="Arial" pitchFamily="34" charset="-122"/>
                <a:cs typeface="Arial" pitchFamily="34" charset="-120"/>
              </a:rPr>
              <a:t>otros</a:t>
            </a:r>
            <a:r>
              <a:rPr lang="en-US" sz="1900" dirty="0">
                <a:solidFill>
                  <a:srgbClr val="F5F0E6"/>
                </a:solidFill>
                <a:latin typeface="Arial" pitchFamily="34" charset="0"/>
                <a:ea typeface="Arial" pitchFamily="34" charset="-122"/>
                <a:cs typeface="Arial" pitchFamily="34" charset="-120"/>
              </a:rPr>
              <a:t> 7</a:t>
            </a:r>
            <a:endParaRPr lang="en-US" sz="1900" dirty="0"/>
          </a:p>
        </p:txBody>
      </p:sp>
      <p:sp>
        <p:nvSpPr>
          <p:cNvPr id="7" name="Shape 5"/>
          <p:cNvSpPr/>
          <p:nvPr/>
        </p:nvSpPr>
        <p:spPr>
          <a:xfrm>
            <a:off x="812800" y="3232100"/>
            <a:ext cx="10566400" cy="0"/>
          </a:xfrm>
          <a:prstGeom prst="line">
            <a:avLst/>
          </a:prstGeom>
          <a:noFill/>
          <a:ln w="12700">
            <a:solidFill>
              <a:srgbClr val="34405C"/>
            </a:solidFill>
            <a:prstDash val="solid"/>
          </a:ln>
        </p:spPr>
        <p:txBody>
          <a:bodyPr/>
          <a:lstStyle/>
          <a:p>
            <a:endParaRPr lang="es-AR"/>
          </a:p>
        </p:txBody>
      </p:sp>
      <p:sp>
        <p:nvSpPr>
          <p:cNvPr id="8" name="Text 6"/>
          <p:cNvSpPr/>
          <p:nvPr/>
        </p:nvSpPr>
        <p:spPr>
          <a:xfrm>
            <a:off x="812800" y="2489150"/>
            <a:ext cx="3401060" cy="635000"/>
          </a:xfrm>
          <a:prstGeom prst="rect">
            <a:avLst/>
          </a:prstGeom>
          <a:noFill/>
          <a:ln/>
        </p:spPr>
        <p:txBody>
          <a:bodyPr wrap="none" lIns="0" tIns="0" rIns="0" bIns="0" rtlCol="0" anchor="t">
            <a:normAutofit/>
          </a:bodyPr>
          <a:lstStyle/>
          <a:p>
            <a:pPr marL="0" indent="0" algn="l">
              <a:lnSpc>
                <a:spcPts val="4800"/>
              </a:lnSpc>
              <a:buNone/>
            </a:pPr>
            <a:r>
              <a:rPr lang="en-US" sz="4800" b="1" dirty="0">
                <a:solidFill>
                  <a:srgbClr val="E8853A"/>
                </a:solidFill>
                <a:latin typeface="Arial Narrow" pitchFamily="34" charset="0"/>
                <a:ea typeface="Arial Narrow" pitchFamily="34" charset="-122"/>
                <a:cs typeface="Arial Narrow" pitchFamily="34" charset="-120"/>
              </a:rPr>
              <a:t>+131.000</a:t>
            </a:r>
            <a:endParaRPr lang="en-US" sz="4800" dirty="0"/>
          </a:p>
        </p:txBody>
      </p:sp>
      <p:sp>
        <p:nvSpPr>
          <p:cNvPr id="9" name="Text 7"/>
          <p:cNvSpPr/>
          <p:nvPr/>
        </p:nvSpPr>
        <p:spPr>
          <a:xfrm>
            <a:off x="4419600" y="2637086"/>
            <a:ext cx="6006882" cy="339080"/>
          </a:xfrm>
          <a:prstGeom prst="rect">
            <a:avLst/>
          </a:prstGeom>
          <a:noFill/>
          <a:ln/>
        </p:spPr>
        <p:txBody>
          <a:bodyPr wrap="square" lIns="0" tIns="0" rIns="0" bIns="0" rtlCol="0" anchor="t">
            <a:normAutofit/>
          </a:bodyPr>
          <a:lstStyle/>
          <a:p>
            <a:pPr marL="0" indent="0" algn="l">
              <a:lnSpc>
                <a:spcPts val="2470"/>
              </a:lnSpc>
              <a:buNone/>
            </a:pPr>
            <a:r>
              <a:rPr lang="en-US" sz="1900" dirty="0">
                <a:solidFill>
                  <a:srgbClr val="F5F0E6"/>
                </a:solidFill>
                <a:latin typeface="Arial" pitchFamily="34" charset="0"/>
                <a:ea typeface="Arial" pitchFamily="34" charset="-122"/>
                <a:cs typeface="Arial" pitchFamily="34" charset="-120"/>
              </a:rPr>
              <a:t>hogares con todo su consumo con descuento</a:t>
            </a:r>
            <a:endParaRPr lang="en-US" sz="1900" dirty="0"/>
          </a:p>
        </p:txBody>
      </p:sp>
      <p:sp>
        <p:nvSpPr>
          <p:cNvPr id="10" name="Shape 8"/>
          <p:cNvSpPr/>
          <p:nvPr/>
        </p:nvSpPr>
        <p:spPr>
          <a:xfrm>
            <a:off x="812800" y="4133800"/>
            <a:ext cx="10566400" cy="0"/>
          </a:xfrm>
          <a:prstGeom prst="line">
            <a:avLst/>
          </a:prstGeom>
          <a:noFill/>
          <a:ln w="12700">
            <a:solidFill>
              <a:srgbClr val="34405C"/>
            </a:solidFill>
            <a:prstDash val="solid"/>
          </a:ln>
        </p:spPr>
        <p:txBody>
          <a:bodyPr/>
          <a:lstStyle/>
          <a:p>
            <a:endParaRPr lang="es-AR"/>
          </a:p>
        </p:txBody>
      </p:sp>
      <p:sp>
        <p:nvSpPr>
          <p:cNvPr id="11" name="Text 9"/>
          <p:cNvSpPr/>
          <p:nvPr/>
        </p:nvSpPr>
        <p:spPr>
          <a:xfrm>
            <a:off x="812800" y="3390850"/>
            <a:ext cx="3401060" cy="635000"/>
          </a:xfrm>
          <a:prstGeom prst="rect">
            <a:avLst/>
          </a:prstGeom>
          <a:noFill/>
          <a:ln/>
        </p:spPr>
        <p:txBody>
          <a:bodyPr wrap="none" lIns="0" tIns="0" rIns="0" bIns="0" rtlCol="0" anchor="t">
            <a:normAutofit/>
          </a:bodyPr>
          <a:lstStyle/>
          <a:p>
            <a:pPr marL="0" indent="0" algn="l">
              <a:lnSpc>
                <a:spcPts val="4800"/>
              </a:lnSpc>
              <a:buNone/>
            </a:pPr>
            <a:r>
              <a:rPr lang="en-US" sz="4800" b="1" dirty="0">
                <a:solidFill>
                  <a:srgbClr val="E8853A"/>
                </a:solidFill>
                <a:latin typeface="Arial Narrow" pitchFamily="34" charset="0"/>
                <a:ea typeface="Arial Narrow" pitchFamily="34" charset="-122"/>
                <a:cs typeface="Arial Narrow" pitchFamily="34" charset="-120"/>
              </a:rPr>
              <a:t>235.000</a:t>
            </a:r>
            <a:endParaRPr lang="en-US" sz="4800" dirty="0"/>
          </a:p>
        </p:txBody>
      </p:sp>
      <p:sp>
        <p:nvSpPr>
          <p:cNvPr id="12" name="Text 10"/>
          <p:cNvSpPr/>
          <p:nvPr/>
        </p:nvSpPr>
        <p:spPr>
          <a:xfrm>
            <a:off x="4419600" y="3538786"/>
            <a:ext cx="6959600" cy="339080"/>
          </a:xfrm>
          <a:prstGeom prst="rect">
            <a:avLst/>
          </a:prstGeom>
          <a:noFill/>
          <a:ln/>
        </p:spPr>
        <p:txBody>
          <a:bodyPr wrap="square" lIns="0" tIns="0" rIns="0" bIns="0" rtlCol="0" anchor="t">
            <a:normAutofit/>
          </a:bodyPr>
          <a:lstStyle/>
          <a:p>
            <a:pPr marL="0" indent="0" algn="l">
              <a:lnSpc>
                <a:spcPts val="2470"/>
              </a:lnSpc>
              <a:buNone/>
            </a:pPr>
            <a:r>
              <a:rPr lang="en-US" sz="1900" dirty="0">
                <a:solidFill>
                  <a:srgbClr val="F5F0E6"/>
                </a:solidFill>
                <a:latin typeface="Arial" pitchFamily="34" charset="0"/>
                <a:ea typeface="Arial" pitchFamily="34" charset="-122"/>
                <a:cs typeface="Arial" pitchFamily="34" charset="-120"/>
              </a:rPr>
              <a:t>hogares reciben más descuento (oct., nov. y abr.)</a:t>
            </a:r>
            <a:endParaRPr lang="en-US" sz="1900" dirty="0"/>
          </a:p>
        </p:txBody>
      </p:sp>
      <p:sp>
        <p:nvSpPr>
          <p:cNvPr id="13" name="Text 11"/>
          <p:cNvSpPr/>
          <p:nvPr/>
        </p:nvSpPr>
        <p:spPr>
          <a:xfrm>
            <a:off x="812800" y="4292550"/>
            <a:ext cx="3401060" cy="635000"/>
          </a:xfrm>
          <a:prstGeom prst="rect">
            <a:avLst/>
          </a:prstGeom>
          <a:noFill/>
          <a:ln/>
        </p:spPr>
        <p:txBody>
          <a:bodyPr wrap="none" lIns="0" tIns="0" rIns="0" bIns="0" rtlCol="0" anchor="t">
            <a:normAutofit/>
          </a:bodyPr>
          <a:lstStyle/>
          <a:p>
            <a:pPr marL="0" indent="0" algn="l">
              <a:lnSpc>
                <a:spcPts val="4800"/>
              </a:lnSpc>
              <a:buNone/>
            </a:pPr>
            <a:r>
              <a:rPr lang="en-US" sz="4800" b="1" dirty="0">
                <a:solidFill>
                  <a:srgbClr val="E8853A"/>
                </a:solidFill>
                <a:latin typeface="Arial Narrow" pitchFamily="34" charset="0"/>
                <a:ea typeface="Arial Narrow" pitchFamily="34" charset="-122"/>
                <a:cs typeface="Arial Narrow" pitchFamily="34" charset="-120"/>
              </a:rPr>
              <a:t>67 → 77</a:t>
            </a:r>
            <a:endParaRPr lang="en-US" sz="4800" dirty="0"/>
          </a:p>
        </p:txBody>
      </p:sp>
      <p:sp>
        <p:nvSpPr>
          <p:cNvPr id="14" name="Text 12"/>
          <p:cNvSpPr/>
          <p:nvPr/>
        </p:nvSpPr>
        <p:spPr>
          <a:xfrm>
            <a:off x="4419600" y="4440486"/>
            <a:ext cx="7380922" cy="339080"/>
          </a:xfrm>
          <a:prstGeom prst="rect">
            <a:avLst/>
          </a:prstGeom>
          <a:noFill/>
          <a:ln/>
        </p:spPr>
        <p:txBody>
          <a:bodyPr wrap="square" lIns="0" tIns="0" rIns="0" bIns="0" rtlCol="0" anchor="t">
            <a:normAutofit/>
          </a:bodyPr>
          <a:lstStyle/>
          <a:p>
            <a:pPr marL="0" indent="0" algn="l">
              <a:lnSpc>
                <a:spcPts val="2470"/>
              </a:lnSpc>
              <a:buNone/>
            </a:pPr>
            <a:r>
              <a:rPr lang="en-US" sz="1900" dirty="0">
                <a:solidFill>
                  <a:srgbClr val="F5F0E6"/>
                </a:solidFill>
                <a:latin typeface="Arial" pitchFamily="34" charset="0"/>
                <a:ea typeface="Arial" pitchFamily="34" charset="-122"/>
                <a:cs typeface="Arial" pitchFamily="34" charset="-120"/>
              </a:rPr>
              <a:t>de cada 100 kWh con descuento, para 360.000 hogares</a:t>
            </a:r>
            <a:endParaRPr lang="en-US" sz="1900" dirty="0"/>
          </a:p>
        </p:txBody>
      </p:sp>
      <p:sp>
        <p:nvSpPr>
          <p:cNvPr id="17" name="Text 13">
            <a:extLst>
              <a:ext uri="{FF2B5EF4-FFF2-40B4-BE49-F238E27FC236}">
                <a16:creationId xmlns:a16="http://schemas.microsoft.com/office/drawing/2014/main" id="{A50A9D7A-1D80-F6B8-0991-43203B607A9D}"/>
              </a:ext>
            </a:extLst>
          </p:cNvPr>
          <p:cNvSpPr/>
          <p:nvPr/>
        </p:nvSpPr>
        <p:spPr>
          <a:xfrm>
            <a:off x="812799" y="5907367"/>
            <a:ext cx="11134785" cy="634995"/>
          </a:xfrm>
          <a:prstGeom prst="rect">
            <a:avLst/>
          </a:prstGeom>
          <a:noFill/>
          <a:ln/>
        </p:spPr>
        <p:txBody>
          <a:bodyPr wrap="square" lIns="0" tIns="0" rIns="0" bIns="0" rtlCol="0" anchor="t">
            <a:normAutofit/>
          </a:bodyPr>
          <a:lstStyle/>
          <a:p>
            <a:pPr>
              <a:lnSpc>
                <a:spcPts val="1680"/>
              </a:lnSpc>
            </a:pPr>
            <a:r>
              <a:rPr lang="en-US" sz="1200" dirty="0">
                <a:solidFill>
                  <a:srgbClr val="BFC6D4"/>
                </a:solidFill>
                <a:latin typeface="Arial" pitchFamily="34" charset="0"/>
              </a:rPr>
              <a:t>Fuentes: Res. SE 300/26, Anexo I (IF-2026-103966122); esquema previo Res. SE 13/26 y modif. (Res. SE 221/26, 238/26 y 272/26, IF-2026-94364059); consumos y </a:t>
            </a:r>
            <a:r>
              <a:rPr lang="en-US" sz="1200" dirty="0" err="1">
                <a:solidFill>
                  <a:srgbClr val="BFC6D4"/>
                </a:solidFill>
                <a:latin typeface="Arial" pitchFamily="34" charset="0"/>
              </a:rPr>
              <a:t>hogares</a:t>
            </a:r>
            <a:r>
              <a:rPr lang="en-US" sz="1200" dirty="0">
                <a:solidFill>
                  <a:srgbClr val="BFC6D4"/>
                </a:solidFill>
                <a:latin typeface="Arial" pitchFamily="34" charset="0"/>
              </a:rPr>
              <a:t> con SEF de Tucumán (2025-26).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AE2D2"/>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7521575" cy="472430"/>
          </a:xfrm>
          <a:prstGeom prst="rect">
            <a:avLst/>
          </a:prstGeom>
          <a:noFill/>
          <a:ln/>
        </p:spPr>
        <p:txBody>
          <a:bodyPr wrap="square" lIns="0" tIns="0" rIns="0" bIns="0" rtlCol="0" anchor="t">
            <a:normAutofit/>
          </a:bodyPr>
          <a:lstStyle/>
          <a:p>
            <a:pPr marL="0" indent="0" algn="l">
              <a:lnSpc>
                <a:spcPts val="3520"/>
              </a:lnSpc>
              <a:buNone/>
            </a:pPr>
            <a:r>
              <a:rPr lang="en-US" sz="3200" b="1" i="0" dirty="0" err="1">
                <a:solidFill>
                  <a:srgbClr val="14213D"/>
                </a:solidFill>
                <a:latin typeface="Arial Narrow" pitchFamily="34" charset="0"/>
                <a:ea typeface="Arial Narrow" pitchFamily="34" charset="-122"/>
                <a:cs typeface="Arial Narrow" pitchFamily="34" charset="-120"/>
              </a:rPr>
              <a:t>Hogares</a:t>
            </a:r>
            <a:r>
              <a:rPr lang="en-US" sz="3200" b="1" i="0" dirty="0">
                <a:solidFill>
                  <a:srgbClr val="14213D"/>
                </a:solidFill>
                <a:latin typeface="Arial Narrow" pitchFamily="34" charset="0"/>
                <a:ea typeface="Arial Narrow" pitchFamily="34" charset="-122"/>
                <a:cs typeface="Arial Narrow" pitchFamily="34" charset="-120"/>
              </a:rPr>
              <a:t> con </a:t>
            </a:r>
            <a:r>
              <a:rPr lang="en-US" sz="3200" b="1" i="0" dirty="0" err="1">
                <a:solidFill>
                  <a:srgbClr val="14213D"/>
                </a:solidFill>
                <a:latin typeface="Arial Narrow" pitchFamily="34" charset="0"/>
                <a:ea typeface="Arial Narrow" pitchFamily="34" charset="-122"/>
                <a:cs typeface="Arial Narrow" pitchFamily="34" charset="-120"/>
              </a:rPr>
              <a:t>todo</a:t>
            </a:r>
            <a:r>
              <a:rPr lang="en-US" sz="3200" b="1" i="0" dirty="0">
                <a:solidFill>
                  <a:srgbClr val="14213D"/>
                </a:solidFill>
                <a:latin typeface="Arial Narrow" pitchFamily="34" charset="0"/>
                <a:ea typeface="Arial Narrow" pitchFamily="34" charset="-122"/>
                <a:cs typeface="Arial Narrow" pitchFamily="34" charset="-120"/>
              </a:rPr>
              <a:t> el consumo con </a:t>
            </a:r>
            <a:r>
              <a:rPr lang="en-US" sz="3200" b="1" i="0" dirty="0" err="1">
                <a:solidFill>
                  <a:srgbClr val="14213D"/>
                </a:solidFill>
                <a:latin typeface="Arial Narrow" pitchFamily="34" charset="0"/>
                <a:ea typeface="Arial Narrow" pitchFamily="34" charset="-122"/>
                <a:cs typeface="Arial Narrow" pitchFamily="34" charset="-120"/>
              </a:rPr>
              <a:t>descuento</a:t>
            </a:r>
            <a:endParaRPr lang="en-US" sz="3200" dirty="0"/>
          </a:p>
        </p:txBody>
      </p:sp>
      <p:sp>
        <p:nvSpPr>
          <p:cNvPr id="3" name="Shape 1"/>
          <p:cNvSpPr/>
          <p:nvPr/>
        </p:nvSpPr>
        <p:spPr>
          <a:xfrm>
            <a:off x="9328448" y="1021060"/>
            <a:ext cx="228600" cy="228600"/>
          </a:xfrm>
          <a:prstGeom prst="roundRect">
            <a:avLst>
              <a:gd name="adj" fmla="val 11111"/>
            </a:avLst>
          </a:prstGeom>
          <a:solidFill>
            <a:srgbClr val="9AA1AC"/>
          </a:solidFill>
          <a:ln/>
        </p:spPr>
        <p:txBody>
          <a:bodyPr/>
          <a:lstStyle/>
          <a:p>
            <a:endParaRPr lang="es-AR"/>
          </a:p>
        </p:txBody>
      </p:sp>
      <p:sp>
        <p:nvSpPr>
          <p:cNvPr id="4" name="Text 2"/>
          <p:cNvSpPr/>
          <p:nvPr/>
        </p:nvSpPr>
        <p:spPr>
          <a:xfrm>
            <a:off x="9760248" y="1010940"/>
            <a:ext cx="578346"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4213D"/>
                </a:solidFill>
                <a:latin typeface="Arial" pitchFamily="34" charset="0"/>
                <a:ea typeface="Arial" pitchFamily="34" charset="-122"/>
                <a:cs typeface="Arial" pitchFamily="34" charset="-120"/>
              </a:rPr>
              <a:t>Antes</a:t>
            </a:r>
            <a:endParaRPr lang="en-US" sz="1400" dirty="0"/>
          </a:p>
        </p:txBody>
      </p:sp>
      <p:sp>
        <p:nvSpPr>
          <p:cNvPr id="5" name="Shape 3"/>
          <p:cNvSpPr/>
          <p:nvPr/>
        </p:nvSpPr>
        <p:spPr>
          <a:xfrm>
            <a:off x="10445403" y="1021060"/>
            <a:ext cx="228600" cy="228600"/>
          </a:xfrm>
          <a:prstGeom prst="roundRect">
            <a:avLst>
              <a:gd name="adj" fmla="val 11111"/>
            </a:avLst>
          </a:prstGeom>
          <a:solidFill>
            <a:srgbClr val="E8853A"/>
          </a:solidFill>
          <a:ln/>
        </p:spPr>
        <p:txBody>
          <a:bodyPr/>
          <a:lstStyle/>
          <a:p>
            <a:endParaRPr lang="es-AR"/>
          </a:p>
        </p:txBody>
      </p:sp>
      <p:sp>
        <p:nvSpPr>
          <p:cNvPr id="6" name="Text 4"/>
          <p:cNvSpPr/>
          <p:nvPr/>
        </p:nvSpPr>
        <p:spPr>
          <a:xfrm>
            <a:off x="10877203" y="1010940"/>
            <a:ext cx="602397"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4213D"/>
                </a:solidFill>
                <a:latin typeface="Arial" pitchFamily="34" charset="0"/>
                <a:ea typeface="Arial" pitchFamily="34" charset="-122"/>
                <a:cs typeface="Arial" pitchFamily="34" charset="-120"/>
              </a:rPr>
              <a:t>Ahora</a:t>
            </a:r>
            <a:endParaRPr lang="en-US" sz="1400" dirty="0"/>
          </a:p>
        </p:txBody>
      </p:sp>
      <p:sp>
        <p:nvSpPr>
          <p:cNvPr id="7" name="Shape 5"/>
          <p:cNvSpPr/>
          <p:nvPr/>
        </p:nvSpPr>
        <p:spPr>
          <a:xfrm>
            <a:off x="876300" y="2498080"/>
            <a:ext cx="304800" cy="2000250"/>
          </a:xfrm>
          <a:prstGeom prst="roundRect">
            <a:avLst>
              <a:gd name="adj" fmla="val 8333"/>
            </a:avLst>
          </a:prstGeom>
          <a:solidFill>
            <a:srgbClr val="9AA1AC"/>
          </a:solidFill>
          <a:ln/>
        </p:spPr>
        <p:txBody>
          <a:bodyPr/>
          <a:lstStyle/>
          <a:p>
            <a:endParaRPr lang="es-AR"/>
          </a:p>
        </p:txBody>
      </p:sp>
      <p:sp>
        <p:nvSpPr>
          <p:cNvPr id="8" name="Shape 6"/>
          <p:cNvSpPr/>
          <p:nvPr/>
        </p:nvSpPr>
        <p:spPr>
          <a:xfrm>
            <a:off x="1231900" y="2498080"/>
            <a:ext cx="304800" cy="2000250"/>
          </a:xfrm>
          <a:prstGeom prst="roundRect">
            <a:avLst>
              <a:gd name="adj" fmla="val 8333"/>
            </a:avLst>
          </a:prstGeom>
          <a:solidFill>
            <a:srgbClr val="C9C1B0"/>
          </a:solidFill>
          <a:ln/>
        </p:spPr>
        <p:txBody>
          <a:bodyPr/>
          <a:lstStyle/>
          <a:p>
            <a:endParaRPr lang="es-AR"/>
          </a:p>
        </p:txBody>
      </p:sp>
      <p:sp>
        <p:nvSpPr>
          <p:cNvPr id="9" name="Text 7"/>
          <p:cNvSpPr/>
          <p:nvPr/>
        </p:nvSpPr>
        <p:spPr>
          <a:xfrm>
            <a:off x="1016957" y="4574530"/>
            <a:ext cx="379035"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Ene</a:t>
            </a:r>
            <a:endParaRPr lang="en-US" sz="1400" dirty="0"/>
          </a:p>
        </p:txBody>
      </p:sp>
      <p:sp>
        <p:nvSpPr>
          <p:cNvPr id="10" name="Shape 8"/>
          <p:cNvSpPr/>
          <p:nvPr/>
        </p:nvSpPr>
        <p:spPr>
          <a:xfrm>
            <a:off x="1765300" y="2402830"/>
            <a:ext cx="304800" cy="2095500"/>
          </a:xfrm>
          <a:prstGeom prst="roundRect">
            <a:avLst>
              <a:gd name="adj" fmla="val 8333"/>
            </a:avLst>
          </a:prstGeom>
          <a:solidFill>
            <a:srgbClr val="9AA1AC"/>
          </a:solidFill>
          <a:ln/>
        </p:spPr>
        <p:txBody>
          <a:bodyPr/>
          <a:lstStyle/>
          <a:p>
            <a:endParaRPr lang="es-AR"/>
          </a:p>
        </p:txBody>
      </p:sp>
      <p:sp>
        <p:nvSpPr>
          <p:cNvPr id="11" name="Shape 9"/>
          <p:cNvSpPr/>
          <p:nvPr/>
        </p:nvSpPr>
        <p:spPr>
          <a:xfrm>
            <a:off x="2120900" y="2402830"/>
            <a:ext cx="304800" cy="2095500"/>
          </a:xfrm>
          <a:prstGeom prst="roundRect">
            <a:avLst>
              <a:gd name="adj" fmla="val 8333"/>
            </a:avLst>
          </a:prstGeom>
          <a:solidFill>
            <a:srgbClr val="C9C1B0"/>
          </a:solidFill>
          <a:ln/>
        </p:spPr>
        <p:txBody>
          <a:bodyPr/>
          <a:lstStyle/>
          <a:p>
            <a:endParaRPr lang="es-AR"/>
          </a:p>
        </p:txBody>
      </p:sp>
      <p:sp>
        <p:nvSpPr>
          <p:cNvPr id="12" name="Text 10"/>
          <p:cNvSpPr/>
          <p:nvPr/>
        </p:nvSpPr>
        <p:spPr>
          <a:xfrm>
            <a:off x="1907560" y="4574530"/>
            <a:ext cx="375880"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Feb</a:t>
            </a:r>
            <a:endParaRPr lang="en-US" sz="1400" dirty="0"/>
          </a:p>
        </p:txBody>
      </p:sp>
      <p:sp>
        <p:nvSpPr>
          <p:cNvPr id="13" name="Text 11"/>
          <p:cNvSpPr/>
          <p:nvPr/>
        </p:nvSpPr>
        <p:spPr>
          <a:xfrm>
            <a:off x="2627908" y="2424460"/>
            <a:ext cx="392311"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57%</a:t>
            </a:r>
            <a:endParaRPr lang="en-US" sz="1200" dirty="0"/>
          </a:p>
        </p:txBody>
      </p:sp>
      <p:sp>
        <p:nvSpPr>
          <p:cNvPr id="14" name="Shape 12"/>
          <p:cNvSpPr/>
          <p:nvPr/>
        </p:nvSpPr>
        <p:spPr>
          <a:xfrm>
            <a:off x="2638971" y="2688580"/>
            <a:ext cx="304800" cy="1809750"/>
          </a:xfrm>
          <a:prstGeom prst="roundRect">
            <a:avLst>
              <a:gd name="adj" fmla="val 8333"/>
            </a:avLst>
          </a:prstGeom>
          <a:solidFill>
            <a:srgbClr val="9AA1AC"/>
          </a:solidFill>
          <a:ln/>
        </p:spPr>
        <p:txBody>
          <a:bodyPr/>
          <a:lstStyle/>
          <a:p>
            <a:endParaRPr lang="es-AR"/>
          </a:p>
        </p:txBody>
      </p:sp>
      <p:sp>
        <p:nvSpPr>
          <p:cNvPr id="15" name="Text 13"/>
          <p:cNvSpPr/>
          <p:nvPr/>
        </p:nvSpPr>
        <p:spPr>
          <a:xfrm>
            <a:off x="3005634" y="2011710"/>
            <a:ext cx="40249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4213D"/>
                </a:solidFill>
                <a:latin typeface="Arial" pitchFamily="34" charset="0"/>
                <a:ea typeface="Arial" pitchFamily="34" charset="-122"/>
                <a:cs typeface="Arial" pitchFamily="34" charset="-120"/>
              </a:rPr>
              <a:t>70%</a:t>
            </a:r>
            <a:endParaRPr lang="en-US" sz="1200" dirty="0"/>
          </a:p>
        </p:txBody>
      </p:sp>
      <p:sp>
        <p:nvSpPr>
          <p:cNvPr id="16" name="Shape 14"/>
          <p:cNvSpPr/>
          <p:nvPr/>
        </p:nvSpPr>
        <p:spPr>
          <a:xfrm>
            <a:off x="3020913" y="2275830"/>
            <a:ext cx="304800" cy="2222500"/>
          </a:xfrm>
          <a:prstGeom prst="roundRect">
            <a:avLst>
              <a:gd name="adj" fmla="val 8333"/>
            </a:avLst>
          </a:prstGeom>
          <a:solidFill>
            <a:srgbClr val="E8853A"/>
          </a:solidFill>
          <a:ln/>
        </p:spPr>
        <p:txBody>
          <a:bodyPr/>
          <a:lstStyle/>
          <a:p>
            <a:endParaRPr lang="es-AR"/>
          </a:p>
        </p:txBody>
      </p:sp>
      <p:sp>
        <p:nvSpPr>
          <p:cNvPr id="17" name="Text 15"/>
          <p:cNvSpPr/>
          <p:nvPr/>
        </p:nvSpPr>
        <p:spPr>
          <a:xfrm>
            <a:off x="2782391" y="4574530"/>
            <a:ext cx="404217"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B4541C"/>
                </a:solidFill>
                <a:latin typeface="Arial" pitchFamily="34" charset="0"/>
                <a:ea typeface="Arial" pitchFamily="34" charset="-122"/>
                <a:cs typeface="Arial" pitchFamily="34" charset="-120"/>
              </a:rPr>
              <a:t>Mar</a:t>
            </a:r>
            <a:endParaRPr lang="en-US" sz="1400" dirty="0"/>
          </a:p>
        </p:txBody>
      </p:sp>
      <p:sp>
        <p:nvSpPr>
          <p:cNvPr id="18" name="Text 16"/>
          <p:cNvSpPr/>
          <p:nvPr/>
        </p:nvSpPr>
        <p:spPr>
          <a:xfrm>
            <a:off x="3511798" y="3186460"/>
            <a:ext cx="3946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33%</a:t>
            </a:r>
            <a:endParaRPr lang="en-US" sz="1200" dirty="0"/>
          </a:p>
        </p:txBody>
      </p:sp>
      <p:sp>
        <p:nvSpPr>
          <p:cNvPr id="19" name="Shape 17"/>
          <p:cNvSpPr/>
          <p:nvPr/>
        </p:nvSpPr>
        <p:spPr>
          <a:xfrm>
            <a:off x="3523853" y="3450580"/>
            <a:ext cx="304800" cy="1047750"/>
          </a:xfrm>
          <a:prstGeom prst="roundRect">
            <a:avLst>
              <a:gd name="adj" fmla="val 8333"/>
            </a:avLst>
          </a:prstGeom>
          <a:solidFill>
            <a:srgbClr val="9AA1AC"/>
          </a:solidFill>
          <a:ln/>
        </p:spPr>
        <p:txBody>
          <a:bodyPr/>
          <a:lstStyle/>
          <a:p>
            <a:endParaRPr lang="es-AR"/>
          </a:p>
        </p:txBody>
      </p:sp>
      <p:sp>
        <p:nvSpPr>
          <p:cNvPr id="20" name="Text 18"/>
          <p:cNvSpPr/>
          <p:nvPr/>
        </p:nvSpPr>
        <p:spPr>
          <a:xfrm>
            <a:off x="3891508" y="2043460"/>
            <a:ext cx="41243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4213D"/>
                </a:solidFill>
                <a:latin typeface="Arial" pitchFamily="34" charset="0"/>
                <a:ea typeface="Arial" pitchFamily="34" charset="-122"/>
                <a:cs typeface="Arial" pitchFamily="34" charset="-120"/>
              </a:rPr>
              <a:t>69%</a:t>
            </a:r>
            <a:endParaRPr lang="en-US" sz="1200" dirty="0"/>
          </a:p>
        </p:txBody>
      </p:sp>
      <p:sp>
        <p:nvSpPr>
          <p:cNvPr id="21" name="Shape 19"/>
          <p:cNvSpPr/>
          <p:nvPr/>
        </p:nvSpPr>
        <p:spPr>
          <a:xfrm>
            <a:off x="3910955" y="2307580"/>
            <a:ext cx="304800" cy="2190750"/>
          </a:xfrm>
          <a:prstGeom prst="roundRect">
            <a:avLst>
              <a:gd name="adj" fmla="val 8333"/>
            </a:avLst>
          </a:prstGeom>
          <a:solidFill>
            <a:srgbClr val="E8853A"/>
          </a:solidFill>
          <a:ln/>
        </p:spPr>
        <p:txBody>
          <a:bodyPr/>
          <a:lstStyle/>
          <a:p>
            <a:endParaRPr lang="es-AR"/>
          </a:p>
        </p:txBody>
      </p:sp>
      <p:sp>
        <p:nvSpPr>
          <p:cNvPr id="22" name="Text 20"/>
          <p:cNvSpPr/>
          <p:nvPr/>
        </p:nvSpPr>
        <p:spPr>
          <a:xfrm>
            <a:off x="3687113" y="4574530"/>
            <a:ext cx="372725"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B4541C"/>
                </a:solidFill>
                <a:latin typeface="Arial" pitchFamily="34" charset="0"/>
                <a:ea typeface="Arial" pitchFamily="34" charset="-122"/>
                <a:cs typeface="Arial" pitchFamily="34" charset="-120"/>
              </a:rPr>
              <a:t>Abr</a:t>
            </a:r>
            <a:endParaRPr lang="en-US" sz="1400" dirty="0"/>
          </a:p>
        </p:txBody>
      </p:sp>
      <p:sp>
        <p:nvSpPr>
          <p:cNvPr id="23" name="Text 21"/>
          <p:cNvSpPr/>
          <p:nvPr/>
        </p:nvSpPr>
        <p:spPr>
          <a:xfrm>
            <a:off x="4420840" y="2297460"/>
            <a:ext cx="35361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61%</a:t>
            </a:r>
            <a:endParaRPr lang="en-US" sz="1200" dirty="0"/>
          </a:p>
        </p:txBody>
      </p:sp>
      <p:sp>
        <p:nvSpPr>
          <p:cNvPr id="24" name="Shape 22"/>
          <p:cNvSpPr/>
          <p:nvPr/>
        </p:nvSpPr>
        <p:spPr>
          <a:xfrm>
            <a:off x="4415780" y="2561580"/>
            <a:ext cx="304800" cy="1936750"/>
          </a:xfrm>
          <a:prstGeom prst="roundRect">
            <a:avLst>
              <a:gd name="adj" fmla="val 8333"/>
            </a:avLst>
          </a:prstGeom>
          <a:solidFill>
            <a:srgbClr val="9AA1AC"/>
          </a:solidFill>
          <a:ln/>
        </p:spPr>
        <p:txBody>
          <a:bodyPr/>
          <a:lstStyle/>
          <a:p>
            <a:endParaRPr lang="es-AR"/>
          </a:p>
        </p:txBody>
      </p:sp>
      <p:sp>
        <p:nvSpPr>
          <p:cNvPr id="25" name="Text 23"/>
          <p:cNvSpPr/>
          <p:nvPr/>
        </p:nvSpPr>
        <p:spPr>
          <a:xfrm>
            <a:off x="4771380" y="1821210"/>
            <a:ext cx="405348"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4213D"/>
                </a:solidFill>
                <a:latin typeface="Arial" pitchFamily="34" charset="0"/>
                <a:ea typeface="Arial" pitchFamily="34" charset="-122"/>
                <a:cs typeface="Arial" pitchFamily="34" charset="-120"/>
              </a:rPr>
              <a:t>76%</a:t>
            </a:r>
            <a:endParaRPr lang="en-US" sz="1200" dirty="0"/>
          </a:p>
        </p:txBody>
      </p:sp>
      <p:sp>
        <p:nvSpPr>
          <p:cNvPr id="26" name="Shape 24"/>
          <p:cNvSpPr/>
          <p:nvPr/>
        </p:nvSpPr>
        <p:spPr>
          <a:xfrm>
            <a:off x="4787850" y="2085330"/>
            <a:ext cx="304800" cy="2413000"/>
          </a:xfrm>
          <a:prstGeom prst="roundRect">
            <a:avLst>
              <a:gd name="adj" fmla="val 8333"/>
            </a:avLst>
          </a:prstGeom>
          <a:solidFill>
            <a:srgbClr val="E8853A"/>
          </a:solidFill>
          <a:ln/>
        </p:spPr>
        <p:txBody>
          <a:bodyPr/>
          <a:lstStyle/>
          <a:p>
            <a:endParaRPr lang="es-AR"/>
          </a:p>
        </p:txBody>
      </p:sp>
      <p:sp>
        <p:nvSpPr>
          <p:cNvPr id="27" name="Text 25"/>
          <p:cNvSpPr/>
          <p:nvPr/>
        </p:nvSpPr>
        <p:spPr>
          <a:xfrm>
            <a:off x="4546228" y="4574530"/>
            <a:ext cx="432495"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B4541C"/>
                </a:solidFill>
                <a:latin typeface="Arial" pitchFamily="34" charset="0"/>
                <a:ea typeface="Arial" pitchFamily="34" charset="-122"/>
                <a:cs typeface="Arial" pitchFamily="34" charset="-120"/>
              </a:rPr>
              <a:t>May</a:t>
            </a:r>
            <a:endParaRPr lang="en-US" sz="1400" dirty="0"/>
          </a:p>
        </p:txBody>
      </p:sp>
      <p:sp>
        <p:nvSpPr>
          <p:cNvPr id="28" name="Shape 26"/>
          <p:cNvSpPr/>
          <p:nvPr/>
        </p:nvSpPr>
        <p:spPr>
          <a:xfrm>
            <a:off x="5321300" y="2212330"/>
            <a:ext cx="304800" cy="2286000"/>
          </a:xfrm>
          <a:prstGeom prst="roundRect">
            <a:avLst>
              <a:gd name="adj" fmla="val 8333"/>
            </a:avLst>
          </a:prstGeom>
          <a:solidFill>
            <a:srgbClr val="9AA1AC"/>
          </a:solidFill>
          <a:ln/>
        </p:spPr>
        <p:txBody>
          <a:bodyPr/>
          <a:lstStyle/>
          <a:p>
            <a:endParaRPr lang="es-AR"/>
          </a:p>
        </p:txBody>
      </p:sp>
      <p:sp>
        <p:nvSpPr>
          <p:cNvPr id="29" name="Shape 27"/>
          <p:cNvSpPr/>
          <p:nvPr/>
        </p:nvSpPr>
        <p:spPr>
          <a:xfrm>
            <a:off x="5676900" y="2212330"/>
            <a:ext cx="304800" cy="2286000"/>
          </a:xfrm>
          <a:prstGeom prst="roundRect">
            <a:avLst>
              <a:gd name="adj" fmla="val 8333"/>
            </a:avLst>
          </a:prstGeom>
          <a:solidFill>
            <a:srgbClr val="C9C1B0"/>
          </a:solidFill>
          <a:ln/>
        </p:spPr>
        <p:txBody>
          <a:bodyPr/>
          <a:lstStyle/>
          <a:p>
            <a:endParaRPr lang="es-AR"/>
          </a:p>
        </p:txBody>
      </p:sp>
      <p:sp>
        <p:nvSpPr>
          <p:cNvPr id="30" name="Text 28"/>
          <p:cNvSpPr/>
          <p:nvPr/>
        </p:nvSpPr>
        <p:spPr>
          <a:xfrm>
            <a:off x="5483503" y="4574530"/>
            <a:ext cx="335994"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Jun</a:t>
            </a:r>
            <a:endParaRPr lang="en-US" sz="1400" dirty="0"/>
          </a:p>
        </p:txBody>
      </p:sp>
      <p:sp>
        <p:nvSpPr>
          <p:cNvPr id="31" name="Shape 29"/>
          <p:cNvSpPr/>
          <p:nvPr/>
        </p:nvSpPr>
        <p:spPr>
          <a:xfrm>
            <a:off x="6210300" y="2275830"/>
            <a:ext cx="304800" cy="2222500"/>
          </a:xfrm>
          <a:prstGeom prst="roundRect">
            <a:avLst>
              <a:gd name="adj" fmla="val 8333"/>
            </a:avLst>
          </a:prstGeom>
          <a:solidFill>
            <a:srgbClr val="9AA1AC"/>
          </a:solidFill>
          <a:ln/>
        </p:spPr>
        <p:txBody>
          <a:bodyPr/>
          <a:lstStyle/>
          <a:p>
            <a:endParaRPr lang="es-AR"/>
          </a:p>
        </p:txBody>
      </p:sp>
      <p:sp>
        <p:nvSpPr>
          <p:cNvPr id="32" name="Shape 30"/>
          <p:cNvSpPr/>
          <p:nvPr/>
        </p:nvSpPr>
        <p:spPr>
          <a:xfrm>
            <a:off x="6565900" y="2275830"/>
            <a:ext cx="304800" cy="2222500"/>
          </a:xfrm>
          <a:prstGeom prst="roundRect">
            <a:avLst>
              <a:gd name="adj" fmla="val 8333"/>
            </a:avLst>
          </a:prstGeom>
          <a:solidFill>
            <a:srgbClr val="C9C1B0"/>
          </a:solidFill>
          <a:ln/>
        </p:spPr>
        <p:txBody>
          <a:bodyPr/>
          <a:lstStyle/>
          <a:p>
            <a:endParaRPr lang="es-AR"/>
          </a:p>
        </p:txBody>
      </p:sp>
      <p:sp>
        <p:nvSpPr>
          <p:cNvPr id="33" name="Text 31"/>
          <p:cNvSpPr/>
          <p:nvPr/>
        </p:nvSpPr>
        <p:spPr>
          <a:xfrm>
            <a:off x="6398964" y="4574530"/>
            <a:ext cx="283071"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Jul</a:t>
            </a:r>
            <a:endParaRPr lang="en-US" sz="1400" dirty="0"/>
          </a:p>
        </p:txBody>
      </p:sp>
      <p:sp>
        <p:nvSpPr>
          <p:cNvPr id="34" name="Shape 32"/>
          <p:cNvSpPr/>
          <p:nvPr/>
        </p:nvSpPr>
        <p:spPr>
          <a:xfrm>
            <a:off x="7099300" y="2180580"/>
            <a:ext cx="304800" cy="2317750"/>
          </a:xfrm>
          <a:prstGeom prst="roundRect">
            <a:avLst>
              <a:gd name="adj" fmla="val 8333"/>
            </a:avLst>
          </a:prstGeom>
          <a:solidFill>
            <a:srgbClr val="9AA1AC"/>
          </a:solidFill>
          <a:ln/>
        </p:spPr>
        <p:txBody>
          <a:bodyPr/>
          <a:lstStyle/>
          <a:p>
            <a:endParaRPr lang="es-AR"/>
          </a:p>
        </p:txBody>
      </p:sp>
      <p:sp>
        <p:nvSpPr>
          <p:cNvPr id="35" name="Shape 33"/>
          <p:cNvSpPr/>
          <p:nvPr/>
        </p:nvSpPr>
        <p:spPr>
          <a:xfrm>
            <a:off x="7454900" y="2180580"/>
            <a:ext cx="304800" cy="2317750"/>
          </a:xfrm>
          <a:prstGeom prst="roundRect">
            <a:avLst>
              <a:gd name="adj" fmla="val 8333"/>
            </a:avLst>
          </a:prstGeom>
          <a:solidFill>
            <a:srgbClr val="C9C1B0"/>
          </a:solidFill>
          <a:ln/>
        </p:spPr>
        <p:txBody>
          <a:bodyPr/>
          <a:lstStyle/>
          <a:p>
            <a:endParaRPr lang="es-AR"/>
          </a:p>
        </p:txBody>
      </p:sp>
      <p:sp>
        <p:nvSpPr>
          <p:cNvPr id="36" name="Text 34"/>
          <p:cNvSpPr/>
          <p:nvPr/>
        </p:nvSpPr>
        <p:spPr>
          <a:xfrm>
            <a:off x="7228230" y="4574530"/>
            <a:ext cx="402491"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4213D"/>
                </a:solidFill>
                <a:latin typeface="Arial" pitchFamily="34" charset="0"/>
                <a:ea typeface="Arial" pitchFamily="34" charset="-122"/>
                <a:cs typeface="Arial" pitchFamily="34" charset="-120"/>
              </a:rPr>
              <a:t>Ago</a:t>
            </a:r>
            <a:endParaRPr lang="en-US" sz="1400" dirty="0"/>
          </a:p>
        </p:txBody>
      </p:sp>
      <p:sp>
        <p:nvSpPr>
          <p:cNvPr id="37" name="Text 35"/>
          <p:cNvSpPr/>
          <p:nvPr/>
        </p:nvSpPr>
        <p:spPr>
          <a:xfrm>
            <a:off x="7959279" y="2202210"/>
            <a:ext cx="393859"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64%</a:t>
            </a:r>
            <a:endParaRPr lang="en-US" sz="1200" dirty="0"/>
          </a:p>
        </p:txBody>
      </p:sp>
      <p:sp>
        <p:nvSpPr>
          <p:cNvPr id="38" name="Shape 36"/>
          <p:cNvSpPr/>
          <p:nvPr/>
        </p:nvSpPr>
        <p:spPr>
          <a:xfrm>
            <a:off x="7970986" y="2466330"/>
            <a:ext cx="304800" cy="2032000"/>
          </a:xfrm>
          <a:prstGeom prst="roundRect">
            <a:avLst>
              <a:gd name="adj" fmla="val 8333"/>
            </a:avLst>
          </a:prstGeom>
          <a:solidFill>
            <a:srgbClr val="9AA1AC"/>
          </a:solidFill>
          <a:ln/>
        </p:spPr>
        <p:txBody>
          <a:bodyPr/>
          <a:lstStyle/>
          <a:p>
            <a:endParaRPr lang="es-AR"/>
          </a:p>
        </p:txBody>
      </p:sp>
      <p:sp>
        <p:nvSpPr>
          <p:cNvPr id="39" name="Text 37"/>
          <p:cNvSpPr/>
          <p:nvPr/>
        </p:nvSpPr>
        <p:spPr>
          <a:xfrm>
            <a:off x="8338294" y="1757710"/>
            <a:ext cx="40725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4213D"/>
                </a:solidFill>
                <a:latin typeface="Arial" pitchFamily="34" charset="0"/>
                <a:ea typeface="Arial" pitchFamily="34" charset="-122"/>
                <a:cs typeface="Arial" pitchFamily="34" charset="-120"/>
              </a:rPr>
              <a:t>78%</a:t>
            </a:r>
            <a:endParaRPr lang="en-US" sz="1200" dirty="0"/>
          </a:p>
        </p:txBody>
      </p:sp>
      <p:sp>
        <p:nvSpPr>
          <p:cNvPr id="40" name="Shape 38"/>
          <p:cNvSpPr/>
          <p:nvPr/>
        </p:nvSpPr>
        <p:spPr>
          <a:xfrm>
            <a:off x="8355558" y="2021830"/>
            <a:ext cx="304800" cy="2476500"/>
          </a:xfrm>
          <a:prstGeom prst="roundRect">
            <a:avLst>
              <a:gd name="adj" fmla="val 8333"/>
            </a:avLst>
          </a:prstGeom>
          <a:solidFill>
            <a:srgbClr val="E8853A"/>
          </a:solidFill>
          <a:ln/>
        </p:spPr>
        <p:txBody>
          <a:bodyPr/>
          <a:lstStyle/>
          <a:p>
            <a:endParaRPr lang="es-AR"/>
          </a:p>
        </p:txBody>
      </p:sp>
      <p:sp>
        <p:nvSpPr>
          <p:cNvPr id="41" name="Text 39"/>
          <p:cNvSpPr/>
          <p:nvPr/>
        </p:nvSpPr>
        <p:spPr>
          <a:xfrm>
            <a:off x="8119011" y="4574530"/>
            <a:ext cx="398978"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B4541C"/>
                </a:solidFill>
                <a:latin typeface="Arial" pitchFamily="34" charset="0"/>
                <a:ea typeface="Arial" pitchFamily="34" charset="-122"/>
                <a:cs typeface="Arial" pitchFamily="34" charset="-120"/>
              </a:rPr>
              <a:t>Sep</a:t>
            </a:r>
            <a:endParaRPr lang="en-US" sz="1400" dirty="0"/>
          </a:p>
        </p:txBody>
      </p:sp>
      <p:sp>
        <p:nvSpPr>
          <p:cNvPr id="42" name="Text 40"/>
          <p:cNvSpPr/>
          <p:nvPr/>
        </p:nvSpPr>
        <p:spPr>
          <a:xfrm>
            <a:off x="8847981" y="3027710"/>
            <a:ext cx="39784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38%</a:t>
            </a:r>
            <a:endParaRPr lang="en-US" sz="1200" dirty="0"/>
          </a:p>
        </p:txBody>
      </p:sp>
      <p:sp>
        <p:nvSpPr>
          <p:cNvPr id="43" name="Shape 41"/>
          <p:cNvSpPr/>
          <p:nvPr/>
        </p:nvSpPr>
        <p:spPr>
          <a:xfrm>
            <a:off x="8861326" y="3291830"/>
            <a:ext cx="304800" cy="1206500"/>
          </a:xfrm>
          <a:prstGeom prst="roundRect">
            <a:avLst>
              <a:gd name="adj" fmla="val 8333"/>
            </a:avLst>
          </a:prstGeom>
          <a:solidFill>
            <a:srgbClr val="9AA1AC"/>
          </a:solidFill>
          <a:ln/>
        </p:spPr>
        <p:txBody>
          <a:bodyPr/>
          <a:lstStyle/>
          <a:p>
            <a:endParaRPr lang="es-AR"/>
          </a:p>
        </p:txBody>
      </p:sp>
      <p:sp>
        <p:nvSpPr>
          <p:cNvPr id="44" name="Text 42"/>
          <p:cNvSpPr/>
          <p:nvPr/>
        </p:nvSpPr>
        <p:spPr>
          <a:xfrm>
            <a:off x="9230320" y="1884710"/>
            <a:ext cx="40403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4213D"/>
                </a:solidFill>
                <a:latin typeface="Arial" pitchFamily="34" charset="0"/>
                <a:ea typeface="Arial" pitchFamily="34" charset="-122"/>
                <a:cs typeface="Arial" pitchFamily="34" charset="-120"/>
              </a:rPr>
              <a:t>74%</a:t>
            </a:r>
            <a:endParaRPr lang="en-US" sz="1200" dirty="0"/>
          </a:p>
        </p:txBody>
      </p:sp>
      <p:sp>
        <p:nvSpPr>
          <p:cNvPr id="45" name="Shape 43"/>
          <p:cNvSpPr/>
          <p:nvPr/>
        </p:nvSpPr>
        <p:spPr>
          <a:xfrm>
            <a:off x="9246245" y="2148830"/>
            <a:ext cx="304800" cy="2349500"/>
          </a:xfrm>
          <a:prstGeom prst="roundRect">
            <a:avLst>
              <a:gd name="adj" fmla="val 8333"/>
            </a:avLst>
          </a:prstGeom>
          <a:solidFill>
            <a:srgbClr val="E8853A"/>
          </a:solidFill>
          <a:ln/>
        </p:spPr>
        <p:txBody>
          <a:bodyPr/>
          <a:lstStyle/>
          <a:p>
            <a:endParaRPr lang="es-AR"/>
          </a:p>
        </p:txBody>
      </p:sp>
      <p:sp>
        <p:nvSpPr>
          <p:cNvPr id="46" name="Text 44"/>
          <p:cNvSpPr/>
          <p:nvPr/>
        </p:nvSpPr>
        <p:spPr>
          <a:xfrm>
            <a:off x="9026763" y="4574530"/>
            <a:ext cx="361474"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B4541C"/>
                </a:solidFill>
                <a:latin typeface="Arial" pitchFamily="34" charset="0"/>
                <a:ea typeface="Arial" pitchFamily="34" charset="-122"/>
                <a:cs typeface="Arial" pitchFamily="34" charset="-120"/>
              </a:rPr>
              <a:t>Oct</a:t>
            </a:r>
            <a:endParaRPr lang="en-US" sz="1400" dirty="0"/>
          </a:p>
        </p:txBody>
      </p:sp>
      <p:sp>
        <p:nvSpPr>
          <p:cNvPr id="47" name="Text 45"/>
          <p:cNvSpPr/>
          <p:nvPr/>
        </p:nvSpPr>
        <p:spPr>
          <a:xfrm>
            <a:off x="9738916" y="3186460"/>
            <a:ext cx="3946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33%</a:t>
            </a:r>
            <a:endParaRPr lang="en-US" sz="1200" dirty="0"/>
          </a:p>
        </p:txBody>
      </p:sp>
      <p:sp>
        <p:nvSpPr>
          <p:cNvPr id="48" name="Shape 46"/>
          <p:cNvSpPr/>
          <p:nvPr/>
        </p:nvSpPr>
        <p:spPr>
          <a:xfrm>
            <a:off x="9750971" y="3450580"/>
            <a:ext cx="304800" cy="1047750"/>
          </a:xfrm>
          <a:prstGeom prst="roundRect">
            <a:avLst>
              <a:gd name="adj" fmla="val 8333"/>
            </a:avLst>
          </a:prstGeom>
          <a:solidFill>
            <a:srgbClr val="9AA1AC"/>
          </a:solidFill>
          <a:ln/>
        </p:spPr>
        <p:txBody>
          <a:bodyPr/>
          <a:lstStyle/>
          <a:p>
            <a:endParaRPr lang="es-AR"/>
          </a:p>
        </p:txBody>
      </p:sp>
      <p:sp>
        <p:nvSpPr>
          <p:cNvPr id="49" name="Text 47"/>
          <p:cNvSpPr/>
          <p:nvPr/>
        </p:nvSpPr>
        <p:spPr>
          <a:xfrm>
            <a:off x="10118626" y="2011710"/>
            <a:ext cx="40249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4213D"/>
                </a:solidFill>
                <a:latin typeface="Arial" pitchFamily="34" charset="0"/>
                <a:ea typeface="Arial" pitchFamily="34" charset="-122"/>
                <a:cs typeface="Arial" pitchFamily="34" charset="-120"/>
              </a:rPr>
              <a:t>70%</a:t>
            </a:r>
            <a:endParaRPr lang="en-US" sz="1200" dirty="0"/>
          </a:p>
        </p:txBody>
      </p:sp>
      <p:sp>
        <p:nvSpPr>
          <p:cNvPr id="50" name="Shape 48"/>
          <p:cNvSpPr/>
          <p:nvPr/>
        </p:nvSpPr>
        <p:spPr>
          <a:xfrm>
            <a:off x="10133905" y="2275830"/>
            <a:ext cx="304800" cy="2222500"/>
          </a:xfrm>
          <a:prstGeom prst="roundRect">
            <a:avLst>
              <a:gd name="adj" fmla="val 8333"/>
            </a:avLst>
          </a:prstGeom>
          <a:solidFill>
            <a:srgbClr val="E8853A"/>
          </a:solidFill>
          <a:ln/>
        </p:spPr>
        <p:txBody>
          <a:bodyPr/>
          <a:lstStyle/>
          <a:p>
            <a:endParaRPr lang="es-AR"/>
          </a:p>
        </p:txBody>
      </p:sp>
      <p:sp>
        <p:nvSpPr>
          <p:cNvPr id="51" name="Text 49"/>
          <p:cNvSpPr/>
          <p:nvPr/>
        </p:nvSpPr>
        <p:spPr>
          <a:xfrm>
            <a:off x="9899213" y="4574530"/>
            <a:ext cx="394573"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B4541C"/>
                </a:solidFill>
                <a:latin typeface="Arial" pitchFamily="34" charset="0"/>
                <a:ea typeface="Arial" pitchFamily="34" charset="-122"/>
                <a:cs typeface="Arial" pitchFamily="34" charset="-120"/>
              </a:rPr>
              <a:t>Nov</a:t>
            </a:r>
            <a:endParaRPr lang="en-US" sz="1400" dirty="0"/>
          </a:p>
        </p:txBody>
      </p:sp>
      <p:sp>
        <p:nvSpPr>
          <p:cNvPr id="52" name="Text 50"/>
          <p:cNvSpPr/>
          <p:nvPr/>
        </p:nvSpPr>
        <p:spPr>
          <a:xfrm>
            <a:off x="10623451" y="2646710"/>
            <a:ext cx="39439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50%</a:t>
            </a:r>
            <a:endParaRPr lang="en-US" sz="1200" dirty="0"/>
          </a:p>
        </p:txBody>
      </p:sp>
      <p:sp>
        <p:nvSpPr>
          <p:cNvPr id="53" name="Shape 51"/>
          <p:cNvSpPr/>
          <p:nvPr/>
        </p:nvSpPr>
        <p:spPr>
          <a:xfrm>
            <a:off x="10635357" y="2910830"/>
            <a:ext cx="304800" cy="1587500"/>
          </a:xfrm>
          <a:prstGeom prst="roundRect">
            <a:avLst>
              <a:gd name="adj" fmla="val 8333"/>
            </a:avLst>
          </a:prstGeom>
          <a:solidFill>
            <a:srgbClr val="9AA1AC"/>
          </a:solidFill>
          <a:ln/>
        </p:spPr>
        <p:txBody>
          <a:bodyPr/>
          <a:lstStyle/>
          <a:p>
            <a:endParaRPr lang="es-AR"/>
          </a:p>
        </p:txBody>
      </p:sp>
      <p:sp>
        <p:nvSpPr>
          <p:cNvPr id="54" name="Text 52"/>
          <p:cNvSpPr/>
          <p:nvPr/>
        </p:nvSpPr>
        <p:spPr>
          <a:xfrm>
            <a:off x="11002913" y="2233960"/>
            <a:ext cx="413564"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4213D"/>
                </a:solidFill>
                <a:latin typeface="Arial" pitchFamily="34" charset="0"/>
                <a:ea typeface="Arial" pitchFamily="34" charset="-122"/>
                <a:cs typeface="Arial" pitchFamily="34" charset="-120"/>
              </a:rPr>
              <a:t>63%</a:t>
            </a:r>
            <a:endParaRPr lang="en-US" sz="1200" dirty="0"/>
          </a:p>
        </p:txBody>
      </p:sp>
      <p:sp>
        <p:nvSpPr>
          <p:cNvPr id="55" name="Shape 53"/>
          <p:cNvSpPr/>
          <p:nvPr/>
        </p:nvSpPr>
        <p:spPr>
          <a:xfrm>
            <a:off x="11022806" y="2498080"/>
            <a:ext cx="304800" cy="2000250"/>
          </a:xfrm>
          <a:prstGeom prst="roundRect">
            <a:avLst>
              <a:gd name="adj" fmla="val 8333"/>
            </a:avLst>
          </a:prstGeom>
          <a:solidFill>
            <a:srgbClr val="E8853A"/>
          </a:solidFill>
          <a:ln/>
        </p:spPr>
        <p:txBody>
          <a:bodyPr/>
          <a:lstStyle/>
          <a:p>
            <a:endParaRPr lang="es-AR"/>
          </a:p>
        </p:txBody>
      </p:sp>
      <p:sp>
        <p:nvSpPr>
          <p:cNvPr id="56" name="Text 54"/>
          <p:cNvSpPr/>
          <p:nvPr/>
        </p:nvSpPr>
        <p:spPr>
          <a:xfrm>
            <a:off x="10821849" y="4574530"/>
            <a:ext cx="327303"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B4541C"/>
                </a:solidFill>
                <a:latin typeface="Arial" pitchFamily="34" charset="0"/>
                <a:ea typeface="Arial" pitchFamily="34" charset="-122"/>
                <a:cs typeface="Arial" pitchFamily="34" charset="-120"/>
              </a:rPr>
              <a:t>Dic</a:t>
            </a:r>
            <a:endParaRPr lang="en-US" sz="1400" dirty="0"/>
          </a:p>
        </p:txBody>
      </p:sp>
      <p:sp>
        <p:nvSpPr>
          <p:cNvPr id="57" name="Text 55"/>
          <p:cNvSpPr/>
          <p:nvPr/>
        </p:nvSpPr>
        <p:spPr>
          <a:xfrm>
            <a:off x="812800" y="6024959"/>
            <a:ext cx="10883392" cy="452041"/>
          </a:xfrm>
          <a:prstGeom prst="rect">
            <a:avLst/>
          </a:prstGeom>
          <a:noFill/>
          <a:ln/>
        </p:spPr>
        <p:txBody>
          <a:bodyPr wrap="square" lIns="0" tIns="0" rIns="0" bIns="0" rtlCol="0" anchor="t">
            <a:normAutofit fontScale="92500"/>
          </a:bodyPr>
          <a:lstStyle/>
          <a:p>
            <a:pPr marL="0" indent="0" algn="l">
              <a:lnSpc>
                <a:spcPts val="1680"/>
              </a:lnSpc>
              <a:buNone/>
            </a:pPr>
            <a:r>
              <a:rPr lang="en-US" sz="1200" dirty="0">
                <a:solidFill>
                  <a:srgbClr val="4A5568"/>
                </a:solidFill>
                <a:latin typeface="Arial" pitchFamily="34" charset="0"/>
                <a:ea typeface="Arial" pitchFamily="34" charset="-122"/>
                <a:cs typeface="Arial" pitchFamily="34" charset="-120"/>
              </a:rPr>
              <a:t>% de hogares con SEF de la zona cálida con todo el consumo de la factura dentro del tope con descuento, según el mes de lectura. </a:t>
            </a:r>
            <a:r>
              <a:rPr lang="en-US" sz="1200" dirty="0" err="1">
                <a:solidFill>
                  <a:srgbClr val="4A5568"/>
                </a:solidFill>
                <a:latin typeface="Arial" pitchFamily="34" charset="0"/>
                <a:ea typeface="Arial" pitchFamily="34" charset="-122"/>
                <a:cs typeface="Arial" pitchFamily="34" charset="-120"/>
              </a:rPr>
              <a:t>Estimación</a:t>
            </a:r>
            <a:r>
              <a:rPr lang="en-US" sz="1200" dirty="0">
                <a:solidFill>
                  <a:srgbClr val="4A5568"/>
                </a:solidFill>
                <a:latin typeface="Arial" pitchFamily="34" charset="0"/>
                <a:ea typeface="Arial" pitchFamily="34" charset="-122"/>
                <a:cs typeface="Arial" pitchFamily="34" charset="-120"/>
              </a:rPr>
              <a:t> </a:t>
            </a:r>
            <a:r>
              <a:rPr lang="en-US" sz="1200" dirty="0" err="1">
                <a:solidFill>
                  <a:srgbClr val="4A5568"/>
                </a:solidFill>
                <a:latin typeface="Arial" pitchFamily="34" charset="0"/>
                <a:ea typeface="Arial" pitchFamily="34" charset="-122"/>
                <a:cs typeface="Arial" pitchFamily="34" charset="-120"/>
              </a:rPr>
              <a:t>simplificada</a:t>
            </a:r>
            <a:r>
              <a:rPr lang="en-US" sz="1200" dirty="0">
                <a:solidFill>
                  <a:srgbClr val="4A5568"/>
                </a:solidFill>
                <a:latin typeface="Arial" pitchFamily="34" charset="0"/>
                <a:ea typeface="Arial" pitchFamily="34" charset="-122"/>
                <a:cs typeface="Arial" pitchFamily="34" charset="-120"/>
              </a:rPr>
              <a:t> </a:t>
            </a:r>
            <a:r>
              <a:rPr lang="en-US" sz="1200" dirty="0" err="1">
                <a:solidFill>
                  <a:srgbClr val="4A5568"/>
                </a:solidFill>
                <a:latin typeface="Arial" pitchFamily="34" charset="0"/>
                <a:ea typeface="Arial" pitchFamily="34" charset="-122"/>
                <a:cs typeface="Arial" pitchFamily="34" charset="-120"/>
              </a:rPr>
              <a:t>que</a:t>
            </a:r>
            <a:r>
              <a:rPr lang="en-US" sz="1200" dirty="0">
                <a:solidFill>
                  <a:srgbClr val="4A5568"/>
                </a:solidFill>
                <a:latin typeface="Arial" pitchFamily="34" charset="0"/>
                <a:ea typeface="Arial" pitchFamily="34" charset="-122"/>
                <a:cs typeface="Arial" pitchFamily="34" charset="-120"/>
              </a:rPr>
              <a:t> </a:t>
            </a:r>
            <a:r>
              <a:rPr lang="en-US" sz="1200" dirty="0" err="1">
                <a:solidFill>
                  <a:srgbClr val="4A5568"/>
                </a:solidFill>
                <a:latin typeface="Arial" pitchFamily="34" charset="0"/>
                <a:ea typeface="Arial" pitchFamily="34" charset="-122"/>
                <a:cs typeface="Arial" pitchFamily="34" charset="-120"/>
              </a:rPr>
              <a:t>supone</a:t>
            </a:r>
            <a:r>
              <a:rPr lang="en-US" sz="1200" dirty="0">
                <a:solidFill>
                  <a:srgbClr val="4A5568"/>
                </a:solidFill>
                <a:latin typeface="Arial" pitchFamily="34" charset="0"/>
                <a:ea typeface="Arial" pitchFamily="34" charset="-122"/>
                <a:cs typeface="Arial" pitchFamily="34" charset="-120"/>
              </a:rPr>
              <a:t> </a:t>
            </a:r>
            <a:r>
              <a:rPr lang="en-US" sz="1200" dirty="0" err="1">
                <a:solidFill>
                  <a:srgbClr val="4A5568"/>
                </a:solidFill>
                <a:latin typeface="Arial" pitchFamily="34" charset="0"/>
                <a:ea typeface="Arial" pitchFamily="34" charset="-122"/>
                <a:cs typeface="Arial" pitchFamily="34" charset="-120"/>
              </a:rPr>
              <a:t>que</a:t>
            </a:r>
            <a:r>
              <a:rPr lang="en-US" sz="1200" dirty="0">
                <a:solidFill>
                  <a:srgbClr val="4A5568"/>
                </a:solidFill>
                <a:latin typeface="Arial" pitchFamily="34" charset="0"/>
                <a:ea typeface="Arial" pitchFamily="34" charset="-122"/>
                <a:cs typeface="Arial" pitchFamily="34" charset="-120"/>
              </a:rPr>
              <a:t> </a:t>
            </a:r>
            <a:r>
              <a:rPr lang="en-US" sz="1200" dirty="0" err="1">
                <a:solidFill>
                  <a:srgbClr val="4A5568"/>
                </a:solidFill>
                <a:latin typeface="Arial" pitchFamily="34" charset="0"/>
                <a:ea typeface="Arial" pitchFamily="34" charset="-122"/>
                <a:cs typeface="Arial" pitchFamily="34" charset="-120"/>
              </a:rPr>
              <a:t>cada</a:t>
            </a:r>
            <a:r>
              <a:rPr lang="en-US" sz="1200" dirty="0">
                <a:solidFill>
                  <a:srgbClr val="4A5568"/>
                </a:solidFill>
                <a:latin typeface="Arial" pitchFamily="34" charset="0"/>
                <a:ea typeface="Arial" pitchFamily="34" charset="-122"/>
                <a:cs typeface="Arial" pitchFamily="34" charset="-120"/>
              </a:rPr>
              <a:t> factura mide de mediados del mes anterior a mediados del mes de lectura, y EDET prorratea el tope por días. Consumos reales 2025-26 (EDET).</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0E6"/>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609600"/>
            <a:ext cx="10883392" cy="332730"/>
          </a:xfrm>
          <a:prstGeom prst="rect">
            <a:avLst/>
          </a:prstGeom>
          <a:noFill/>
          <a:ln/>
        </p:spPr>
        <p:txBody>
          <a:bodyPr wrap="square" lIns="0" tIns="0" rIns="0" bIns="0" rtlCol="0" anchor="t">
            <a:normAutofit/>
          </a:bodyPr>
          <a:lstStyle/>
          <a:p>
            <a:pPr marL="0" indent="0" algn="l">
              <a:lnSpc>
                <a:spcPts val="2420"/>
              </a:lnSpc>
              <a:buNone/>
            </a:pPr>
            <a:r>
              <a:rPr lang="en-US" sz="2200" b="1" i="0" dirty="0">
                <a:solidFill>
                  <a:srgbClr val="14213D"/>
                </a:solidFill>
                <a:latin typeface="Arial Narrow" pitchFamily="34" charset="0"/>
                <a:ea typeface="Arial Narrow" pitchFamily="34" charset="-122"/>
                <a:cs typeface="Arial Narrow" pitchFamily="34" charset="-120"/>
              </a:rPr>
              <a:t>Anexo · Las 126 localidades de la zona cálida (1 de 5)</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082030"/>
          <a:ext cx="5168900" cy="4479434"/>
        </p:xfrm>
        <a:graphic>
          <a:graphicData uri="http://schemas.openxmlformats.org/drawingml/2006/table">
            <a:tbl>
              <a:tblPr/>
              <a:tblGrid>
                <a:gridCol w="2067560">
                  <a:extLst>
                    <a:ext uri="{9D8B030D-6E8A-4147-A177-3AD203B41FA5}">
                      <a16:colId xmlns:a16="http://schemas.microsoft.com/office/drawing/2014/main" val="20000"/>
                    </a:ext>
                  </a:extLst>
                </a:gridCol>
                <a:gridCol w="775335">
                  <a:extLst>
                    <a:ext uri="{9D8B030D-6E8A-4147-A177-3AD203B41FA5}">
                      <a16:colId xmlns:a16="http://schemas.microsoft.com/office/drawing/2014/main" val="20001"/>
                    </a:ext>
                  </a:extLst>
                </a:gridCol>
                <a:gridCol w="1033780">
                  <a:extLst>
                    <a:ext uri="{9D8B030D-6E8A-4147-A177-3AD203B41FA5}">
                      <a16:colId xmlns:a16="http://schemas.microsoft.com/office/drawing/2014/main" val="20002"/>
                    </a:ext>
                  </a:extLst>
                </a:gridCol>
                <a:gridCol w="1292225">
                  <a:extLst>
                    <a:ext uri="{9D8B030D-6E8A-4147-A177-3AD203B41FA5}">
                      <a16:colId xmlns:a16="http://schemas.microsoft.com/office/drawing/2014/main" val="20003"/>
                    </a:ext>
                  </a:extLst>
                </a:gridCol>
              </a:tblGrid>
              <a:tr h="501551">
                <a:tc>
                  <a:txBody>
                    <a:bodyPr/>
                    <a:lstStyle/>
                    <a:p>
                      <a:pPr marL="0" indent="0">
                        <a:lnSpc>
                          <a:spcPts val="1540"/>
                        </a:lnSpc>
                        <a:buNone/>
                      </a:pPr>
                      <a:r>
                        <a:rPr lang="en-US" sz="1100" b="1" dirty="0">
                          <a:solidFill>
                            <a:srgbClr val="F5F0E6"/>
                          </a:solidFill>
                          <a:latin typeface="Arial" pitchFamily="34" charset="0"/>
                          <a:ea typeface="Arial" pitchFamily="34" charset="-122"/>
                          <a:cs typeface="Arial" pitchFamily="34" charset="-120"/>
                        </a:rPr>
                        <a:t>Localidad</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Hogares</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Más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Todo con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7 de Abril</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224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119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47% → 80%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Acheral</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1.020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671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34% → 68%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Agua Dulce</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531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335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37% → 71%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3"/>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Aguilares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8.763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5.483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37% → 77%</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4"/>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Alderetes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12.844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9.305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28% → 66%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5"/>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Alpachiri</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824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567</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31% → 62%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6"/>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Alto Verde</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1.399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944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33% → 67%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7"/>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Amberes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304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163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46% → 76%</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8"/>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Arcadia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1.386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936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32% → 67%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9"/>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Atahona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462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272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41% → 83%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Banda del Río Salí</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8.108</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5.811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28% → 65%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Bella Vista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4.481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3.094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31% → 67%</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Berdina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237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154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 → 69%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0300" y="1082030"/>
          <a:ext cx="5168900" cy="4479434"/>
        </p:xfrm>
        <a:graphic>
          <a:graphicData uri="http://schemas.openxmlformats.org/drawingml/2006/table">
            <a:tbl>
              <a:tblPr/>
              <a:tblGrid>
                <a:gridCol w="2067560">
                  <a:extLst>
                    <a:ext uri="{9D8B030D-6E8A-4147-A177-3AD203B41FA5}">
                      <a16:colId xmlns:a16="http://schemas.microsoft.com/office/drawing/2014/main" val="20000"/>
                    </a:ext>
                  </a:extLst>
                </a:gridCol>
                <a:gridCol w="775335">
                  <a:extLst>
                    <a:ext uri="{9D8B030D-6E8A-4147-A177-3AD203B41FA5}">
                      <a16:colId xmlns:a16="http://schemas.microsoft.com/office/drawing/2014/main" val="20001"/>
                    </a:ext>
                  </a:extLst>
                </a:gridCol>
                <a:gridCol w="1033780">
                  <a:extLst>
                    <a:ext uri="{9D8B030D-6E8A-4147-A177-3AD203B41FA5}">
                      <a16:colId xmlns:a16="http://schemas.microsoft.com/office/drawing/2014/main" val="20002"/>
                    </a:ext>
                  </a:extLst>
                </a:gridCol>
                <a:gridCol w="1292225">
                  <a:extLst>
                    <a:ext uri="{9D8B030D-6E8A-4147-A177-3AD203B41FA5}">
                      <a16:colId xmlns:a16="http://schemas.microsoft.com/office/drawing/2014/main" val="20003"/>
                    </a:ext>
                  </a:extLst>
                </a:gridCol>
              </a:tblGrid>
              <a:tr h="501551">
                <a:tc>
                  <a:txBody>
                    <a:bodyPr/>
                    <a:lstStyle/>
                    <a:p>
                      <a:pPr marL="0" indent="0">
                        <a:lnSpc>
                          <a:spcPts val="1540"/>
                        </a:lnSpc>
                        <a:buNone/>
                      </a:pPr>
                      <a:r>
                        <a:rPr lang="en-US" sz="1100" b="1" dirty="0">
                          <a:solidFill>
                            <a:srgbClr val="F5F0E6"/>
                          </a:solidFill>
                          <a:latin typeface="Arial" pitchFamily="34" charset="0"/>
                          <a:ea typeface="Arial" pitchFamily="34" charset="-122"/>
                          <a:cs typeface="Arial" pitchFamily="34" charset="-120"/>
                        </a:rPr>
                        <a:t>Localidad</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Hogares</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Más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Todo con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Buena Vista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128</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73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43% → 81%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Burruyacú</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979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649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34% → 67%</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Capitán Cáceres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244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165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32% → 64%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3"/>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Cevil Redondo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4.678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3.192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32% → 70%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4"/>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Chicligasta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555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282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49% → 85%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5"/>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Choromoro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653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347</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47% → 78%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6"/>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Colombres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1.815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1.266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30% → 71%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7"/>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Concepción</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12.235</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8.134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34% → 71%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8"/>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Corralito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386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250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 → 72%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9"/>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Delfín Gallo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1.979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1.449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27% → 65%</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El Bracho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1.085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728</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33% → 67%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El Cadillal</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698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332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52% → 78%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El Cercado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433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265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39% → 73%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
        <p:nvSpPr>
          <p:cNvPr id="5" name="Text 1"/>
          <p:cNvSpPr/>
          <p:nvPr/>
        </p:nvSpPr>
        <p:spPr>
          <a:xfrm>
            <a:off x="812800" y="6324600"/>
            <a:ext cx="10883392" cy="203200"/>
          </a:xfrm>
          <a:prstGeom prst="rect">
            <a:avLst/>
          </a:prstGeom>
          <a:noFill/>
          <a:ln/>
        </p:spPr>
        <p:txBody>
          <a:bodyPr wrap="square" lIns="0" tIns="0" rIns="0" bIns="0" rtlCol="0" anchor="t">
            <a:normAutofit/>
          </a:bodyPr>
          <a:lstStyle/>
          <a:p>
            <a:pPr marL="0" indent="0" algn="l">
              <a:lnSpc>
                <a:spcPts val="1400"/>
              </a:lnSpc>
              <a:buNone/>
            </a:pPr>
            <a:r>
              <a:rPr lang="en-US" sz="1000" dirty="0">
                <a:solidFill>
                  <a:srgbClr val="4A5568"/>
                </a:solidFill>
                <a:latin typeface="Arial" pitchFamily="34" charset="0"/>
                <a:ea typeface="Arial" pitchFamily="34" charset="-122"/>
                <a:cs typeface="Arial" pitchFamily="34" charset="-120"/>
              </a:rPr>
              <a:t>Hogares: con SEF. Más descuento: hogares que reciben más descuento. Todo con descuento: % de hogares, antes → ahora. Promedio de octubre, noviembre y abril.</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0E6"/>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609600"/>
            <a:ext cx="10883392" cy="332730"/>
          </a:xfrm>
          <a:prstGeom prst="rect">
            <a:avLst/>
          </a:prstGeom>
          <a:noFill/>
          <a:ln/>
        </p:spPr>
        <p:txBody>
          <a:bodyPr wrap="square" lIns="0" tIns="0" rIns="0" bIns="0" rtlCol="0" anchor="t">
            <a:normAutofit/>
          </a:bodyPr>
          <a:lstStyle/>
          <a:p>
            <a:pPr marL="0" indent="0" algn="l">
              <a:lnSpc>
                <a:spcPts val="2420"/>
              </a:lnSpc>
              <a:buNone/>
            </a:pPr>
            <a:r>
              <a:rPr lang="en-US" sz="2200" b="1" i="0" dirty="0">
                <a:solidFill>
                  <a:srgbClr val="14213D"/>
                </a:solidFill>
                <a:latin typeface="Arial Narrow" pitchFamily="34" charset="0"/>
                <a:ea typeface="Arial Narrow" pitchFamily="34" charset="-122"/>
                <a:cs typeface="Arial Narrow" pitchFamily="34" charset="-120"/>
              </a:rPr>
              <a:t>Anexo · Las 126 localidades de la zona cálida (2 de 5)</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082030"/>
          <a:ext cx="5168900" cy="4479434"/>
        </p:xfrm>
        <a:graphic>
          <a:graphicData uri="http://schemas.openxmlformats.org/drawingml/2006/table">
            <a:tbl>
              <a:tblPr/>
              <a:tblGrid>
                <a:gridCol w="2067560">
                  <a:extLst>
                    <a:ext uri="{9D8B030D-6E8A-4147-A177-3AD203B41FA5}">
                      <a16:colId xmlns:a16="http://schemas.microsoft.com/office/drawing/2014/main" val="20000"/>
                    </a:ext>
                  </a:extLst>
                </a:gridCol>
                <a:gridCol w="775335">
                  <a:extLst>
                    <a:ext uri="{9D8B030D-6E8A-4147-A177-3AD203B41FA5}">
                      <a16:colId xmlns:a16="http://schemas.microsoft.com/office/drawing/2014/main" val="20001"/>
                    </a:ext>
                  </a:extLst>
                </a:gridCol>
                <a:gridCol w="1033780">
                  <a:extLst>
                    <a:ext uri="{9D8B030D-6E8A-4147-A177-3AD203B41FA5}">
                      <a16:colId xmlns:a16="http://schemas.microsoft.com/office/drawing/2014/main" val="20002"/>
                    </a:ext>
                  </a:extLst>
                </a:gridCol>
                <a:gridCol w="1292225">
                  <a:extLst>
                    <a:ext uri="{9D8B030D-6E8A-4147-A177-3AD203B41FA5}">
                      <a16:colId xmlns:a16="http://schemas.microsoft.com/office/drawing/2014/main" val="20003"/>
                    </a:ext>
                  </a:extLst>
                </a:gridCol>
              </a:tblGrid>
              <a:tr h="501551">
                <a:tc>
                  <a:txBody>
                    <a:bodyPr/>
                    <a:lstStyle/>
                    <a:p>
                      <a:pPr marL="0" indent="0">
                        <a:lnSpc>
                          <a:spcPts val="1540"/>
                        </a:lnSpc>
                        <a:buNone/>
                      </a:pPr>
                      <a:r>
                        <a:rPr lang="en-US" sz="1100" b="1" dirty="0">
                          <a:solidFill>
                            <a:srgbClr val="F5F0E6"/>
                          </a:solidFill>
                          <a:latin typeface="Arial" pitchFamily="34" charset="0"/>
                          <a:ea typeface="Arial" pitchFamily="34" charset="-122"/>
                          <a:cs typeface="Arial" pitchFamily="34" charset="-120"/>
                        </a:rPr>
                        <a:t>Localidad</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Hogares</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Más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Todo con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El Chañar</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1.544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1.056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32% → 66%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El Jardín</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113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48% → 86%</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El Molino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301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223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26% → 57%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3"/>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El Naranjito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341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216</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37% → 71%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4"/>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El Polear</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582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332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43% → 78%</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5"/>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El Puestito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324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175</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46% → 78%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6"/>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El Sacrificio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693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452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 → 71%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7"/>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El Timbó</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953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569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40% → 71%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8"/>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Escaba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202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60% → 85%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9"/>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Esquina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833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531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36% → 68%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Estación Aráoz</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813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571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30% → 62%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Famaillá</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7.464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5.160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31% → 67%</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Garmendia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869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570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34% → 73%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0300" y="1082030"/>
          <a:ext cx="5168900" cy="4479434"/>
        </p:xfrm>
        <a:graphic>
          <a:graphicData uri="http://schemas.openxmlformats.org/drawingml/2006/table">
            <a:tbl>
              <a:tblPr/>
              <a:tblGrid>
                <a:gridCol w="2067560">
                  <a:extLst>
                    <a:ext uri="{9D8B030D-6E8A-4147-A177-3AD203B41FA5}">
                      <a16:colId xmlns:a16="http://schemas.microsoft.com/office/drawing/2014/main" val="20000"/>
                    </a:ext>
                  </a:extLst>
                </a:gridCol>
                <a:gridCol w="775335">
                  <a:extLst>
                    <a:ext uri="{9D8B030D-6E8A-4147-A177-3AD203B41FA5}">
                      <a16:colId xmlns:a16="http://schemas.microsoft.com/office/drawing/2014/main" val="20001"/>
                    </a:ext>
                  </a:extLst>
                </a:gridCol>
                <a:gridCol w="1033780">
                  <a:extLst>
                    <a:ext uri="{9D8B030D-6E8A-4147-A177-3AD203B41FA5}">
                      <a16:colId xmlns:a16="http://schemas.microsoft.com/office/drawing/2014/main" val="20002"/>
                    </a:ext>
                  </a:extLst>
                </a:gridCol>
                <a:gridCol w="1292225">
                  <a:extLst>
                    <a:ext uri="{9D8B030D-6E8A-4147-A177-3AD203B41FA5}">
                      <a16:colId xmlns:a16="http://schemas.microsoft.com/office/drawing/2014/main" val="20003"/>
                    </a:ext>
                  </a:extLst>
                </a:gridCol>
              </a:tblGrid>
              <a:tr h="501551">
                <a:tc>
                  <a:txBody>
                    <a:bodyPr/>
                    <a:lstStyle/>
                    <a:p>
                      <a:pPr marL="0" indent="0">
                        <a:lnSpc>
                          <a:spcPts val="1540"/>
                        </a:lnSpc>
                        <a:buNone/>
                      </a:pPr>
                      <a:r>
                        <a:rPr lang="en-US" sz="1100" b="1" dirty="0">
                          <a:solidFill>
                            <a:srgbClr val="F5F0E6"/>
                          </a:solidFill>
                          <a:latin typeface="Arial" pitchFamily="34" charset="0"/>
                          <a:ea typeface="Arial" pitchFamily="34" charset="-122"/>
                          <a:cs typeface="Arial" pitchFamily="34" charset="-120"/>
                        </a:rPr>
                        <a:t>Localidad</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Hogares</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Más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Todo con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Gastona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706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459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 → 71%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Graneros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1.331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896</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33% → 66%</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Huasa Pampa Norte</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40% → 72%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3"/>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Huasa Pampa Sur</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208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119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43% → 74%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4"/>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Juan Bautista Alberdi</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5.980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3.863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 → 75%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5"/>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La Cocha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2.042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1.410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31% → 63%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6"/>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La Florida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1.811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1.334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26% → 62%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7"/>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La Posta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91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 → 67%</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8"/>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La Ramada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1.226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849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31% → 67%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9"/>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La Reducción</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1.474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1.014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31% → 72%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Lamadrid</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1.274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700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45% → 79%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Las Cejas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695</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450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 → 75%</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Las Talas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204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134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34% → 69%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
        <p:nvSpPr>
          <p:cNvPr id="5" name="Text 1"/>
          <p:cNvSpPr/>
          <p:nvPr/>
        </p:nvSpPr>
        <p:spPr>
          <a:xfrm>
            <a:off x="812800" y="6324600"/>
            <a:ext cx="10883392" cy="203200"/>
          </a:xfrm>
          <a:prstGeom prst="rect">
            <a:avLst/>
          </a:prstGeom>
          <a:noFill/>
          <a:ln/>
        </p:spPr>
        <p:txBody>
          <a:bodyPr wrap="square" lIns="0" tIns="0" rIns="0" bIns="0" rtlCol="0" anchor="t">
            <a:normAutofit/>
          </a:bodyPr>
          <a:lstStyle/>
          <a:p>
            <a:pPr marL="0" indent="0" algn="l">
              <a:lnSpc>
                <a:spcPts val="1400"/>
              </a:lnSpc>
              <a:buNone/>
            </a:pPr>
            <a:r>
              <a:rPr lang="en-US" sz="1000" dirty="0">
                <a:solidFill>
                  <a:srgbClr val="4A5568"/>
                </a:solidFill>
                <a:latin typeface="Arial" pitchFamily="34" charset="0"/>
                <a:ea typeface="Arial" pitchFamily="34" charset="-122"/>
                <a:cs typeface="Arial" pitchFamily="34" charset="-120"/>
              </a:rPr>
              <a:t>Hogares: con SEF. Más descuento: hogares que reciben más descuento. Todo con descuento: % de hogares, antes → ahora. Promedio de octubre, noviembre y abril.</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0E6"/>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609600"/>
            <a:ext cx="10883392" cy="332730"/>
          </a:xfrm>
          <a:prstGeom prst="rect">
            <a:avLst/>
          </a:prstGeom>
          <a:noFill/>
          <a:ln/>
        </p:spPr>
        <p:txBody>
          <a:bodyPr wrap="square" lIns="0" tIns="0" rIns="0" bIns="0" rtlCol="0" anchor="t">
            <a:normAutofit/>
          </a:bodyPr>
          <a:lstStyle/>
          <a:p>
            <a:pPr marL="0" indent="0" algn="l">
              <a:lnSpc>
                <a:spcPts val="2420"/>
              </a:lnSpc>
              <a:buNone/>
            </a:pPr>
            <a:r>
              <a:rPr lang="en-US" sz="2200" b="1" i="0" dirty="0">
                <a:solidFill>
                  <a:srgbClr val="14213D"/>
                </a:solidFill>
                <a:latin typeface="Arial Narrow" pitchFamily="34" charset="0"/>
                <a:ea typeface="Arial Narrow" pitchFamily="34" charset="-122"/>
                <a:cs typeface="Arial Narrow" pitchFamily="34" charset="-120"/>
              </a:rPr>
              <a:t>Anexo · Las 126 localidades de la zona cálida (3 de 5)</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082030"/>
          <a:ext cx="5168900" cy="4479434"/>
        </p:xfrm>
        <a:graphic>
          <a:graphicData uri="http://schemas.openxmlformats.org/drawingml/2006/table">
            <a:tbl>
              <a:tblPr/>
              <a:tblGrid>
                <a:gridCol w="2067560">
                  <a:extLst>
                    <a:ext uri="{9D8B030D-6E8A-4147-A177-3AD203B41FA5}">
                      <a16:colId xmlns:a16="http://schemas.microsoft.com/office/drawing/2014/main" val="20000"/>
                    </a:ext>
                  </a:extLst>
                </a:gridCol>
                <a:gridCol w="775335">
                  <a:extLst>
                    <a:ext uri="{9D8B030D-6E8A-4147-A177-3AD203B41FA5}">
                      <a16:colId xmlns:a16="http://schemas.microsoft.com/office/drawing/2014/main" val="20001"/>
                    </a:ext>
                  </a:extLst>
                </a:gridCol>
                <a:gridCol w="1033780">
                  <a:extLst>
                    <a:ext uri="{9D8B030D-6E8A-4147-A177-3AD203B41FA5}">
                      <a16:colId xmlns:a16="http://schemas.microsoft.com/office/drawing/2014/main" val="20002"/>
                    </a:ext>
                  </a:extLst>
                </a:gridCol>
                <a:gridCol w="1292225">
                  <a:extLst>
                    <a:ext uri="{9D8B030D-6E8A-4147-A177-3AD203B41FA5}">
                      <a16:colId xmlns:a16="http://schemas.microsoft.com/office/drawing/2014/main" val="20003"/>
                    </a:ext>
                  </a:extLst>
                </a:gridCol>
              </a:tblGrid>
              <a:tr h="501551">
                <a:tc>
                  <a:txBody>
                    <a:bodyPr/>
                    <a:lstStyle/>
                    <a:p>
                      <a:pPr marL="0" indent="0">
                        <a:lnSpc>
                          <a:spcPts val="1540"/>
                        </a:lnSpc>
                        <a:buNone/>
                      </a:pPr>
                      <a:r>
                        <a:rPr lang="en-US" sz="1100" b="1" dirty="0">
                          <a:solidFill>
                            <a:srgbClr val="F5F0E6"/>
                          </a:solidFill>
                          <a:latin typeface="Arial" pitchFamily="34" charset="0"/>
                          <a:ea typeface="Arial" pitchFamily="34" charset="-122"/>
                          <a:cs typeface="Arial" pitchFamily="34" charset="-120"/>
                        </a:rPr>
                        <a:t>Localidad</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Hogares</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Más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Todo con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Las Talitas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15.194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10.380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32% → 70%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Lastenia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7.760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5.750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26% → 63%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León Rougés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2.124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1.338</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37% → 72%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3"/>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Bulacios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545</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36% → 69%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4"/>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Gómez</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544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290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47% → 85%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5"/>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Naranjos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458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291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37% → 76%</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6"/>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Nogales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1.525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1.055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31% → 62%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7"/>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Peres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366</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250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32% → 70%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8"/>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Pereyras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369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212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42% → 77%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9"/>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Pérez</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45% → 82%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Pizarros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185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113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39% → 69%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Pocitos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7.370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5.693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23% → 63%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Puestos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687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395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42% → 74%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0300" y="1082030"/>
          <a:ext cx="5168900" cy="4479434"/>
        </p:xfrm>
        <a:graphic>
          <a:graphicData uri="http://schemas.openxmlformats.org/drawingml/2006/table">
            <a:tbl>
              <a:tblPr/>
              <a:tblGrid>
                <a:gridCol w="2067560">
                  <a:extLst>
                    <a:ext uri="{9D8B030D-6E8A-4147-A177-3AD203B41FA5}">
                      <a16:colId xmlns:a16="http://schemas.microsoft.com/office/drawing/2014/main" val="20000"/>
                    </a:ext>
                  </a:extLst>
                </a:gridCol>
                <a:gridCol w="775335">
                  <a:extLst>
                    <a:ext uri="{9D8B030D-6E8A-4147-A177-3AD203B41FA5}">
                      <a16:colId xmlns:a16="http://schemas.microsoft.com/office/drawing/2014/main" val="20001"/>
                    </a:ext>
                  </a:extLst>
                </a:gridCol>
                <a:gridCol w="1033780">
                  <a:extLst>
                    <a:ext uri="{9D8B030D-6E8A-4147-A177-3AD203B41FA5}">
                      <a16:colId xmlns:a16="http://schemas.microsoft.com/office/drawing/2014/main" val="20002"/>
                    </a:ext>
                  </a:extLst>
                </a:gridCol>
                <a:gridCol w="1292225">
                  <a:extLst>
                    <a:ext uri="{9D8B030D-6E8A-4147-A177-3AD203B41FA5}">
                      <a16:colId xmlns:a16="http://schemas.microsoft.com/office/drawing/2014/main" val="20003"/>
                    </a:ext>
                  </a:extLst>
                </a:gridCol>
              </a:tblGrid>
              <a:tr h="501551">
                <a:tc>
                  <a:txBody>
                    <a:bodyPr/>
                    <a:lstStyle/>
                    <a:p>
                      <a:pPr marL="0" indent="0">
                        <a:lnSpc>
                          <a:spcPts val="1540"/>
                        </a:lnSpc>
                        <a:buNone/>
                      </a:pPr>
                      <a:r>
                        <a:rPr lang="en-US" sz="1100" b="1" dirty="0">
                          <a:solidFill>
                            <a:srgbClr val="F5F0E6"/>
                          </a:solidFill>
                          <a:latin typeface="Arial" pitchFamily="34" charset="0"/>
                          <a:ea typeface="Arial" pitchFamily="34" charset="-122"/>
                          <a:cs typeface="Arial" pitchFamily="34" charset="-120"/>
                        </a:rPr>
                        <a:t>Localidad</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Hogares</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Más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Todo con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Ralos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2.453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1.725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30% → 69%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Sarmientos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1.244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869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30% → 62%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Sosa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238</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32% → 65%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3"/>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Sueldos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195</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136</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30% → 62%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4"/>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Los Trejos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50% → 85%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5"/>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Lules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5.939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4.072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31% → 71%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6"/>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Manantial</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4.099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3.013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26% → 60%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7"/>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Manuel García Fernández</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272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193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29% → 62%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8"/>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Manuela Pedraza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195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44% → 77%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9"/>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Medinas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643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419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 → 68%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Monte Bello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204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143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30% → 64%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Monte Grande</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197</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113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43% → 72%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Monteagudo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614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366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40% → 75%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
        <p:nvSpPr>
          <p:cNvPr id="5" name="Text 1"/>
          <p:cNvSpPr/>
          <p:nvPr/>
        </p:nvSpPr>
        <p:spPr>
          <a:xfrm>
            <a:off x="812800" y="6324600"/>
            <a:ext cx="10883392" cy="203200"/>
          </a:xfrm>
          <a:prstGeom prst="rect">
            <a:avLst/>
          </a:prstGeom>
          <a:noFill/>
          <a:ln/>
        </p:spPr>
        <p:txBody>
          <a:bodyPr wrap="square" lIns="0" tIns="0" rIns="0" bIns="0" rtlCol="0" anchor="t">
            <a:normAutofit/>
          </a:bodyPr>
          <a:lstStyle/>
          <a:p>
            <a:pPr marL="0" indent="0" algn="l">
              <a:lnSpc>
                <a:spcPts val="1400"/>
              </a:lnSpc>
              <a:buNone/>
            </a:pPr>
            <a:r>
              <a:rPr lang="en-US" sz="1000" dirty="0">
                <a:solidFill>
                  <a:srgbClr val="4A5568"/>
                </a:solidFill>
                <a:latin typeface="Arial" pitchFamily="34" charset="0"/>
                <a:ea typeface="Arial" pitchFamily="34" charset="-122"/>
                <a:cs typeface="Arial" pitchFamily="34" charset="-120"/>
              </a:rPr>
              <a:t>Hogares: con SEF. Más descuento: hogares que reciben más descuento. Todo con descuento: % de hogares, antes → ahora. Promedio de octubre, noviembre y abril.</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0E6"/>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609600"/>
            <a:ext cx="10883392" cy="332730"/>
          </a:xfrm>
          <a:prstGeom prst="rect">
            <a:avLst/>
          </a:prstGeom>
          <a:noFill/>
          <a:ln/>
        </p:spPr>
        <p:txBody>
          <a:bodyPr wrap="square" lIns="0" tIns="0" rIns="0" bIns="0" rtlCol="0" anchor="t">
            <a:normAutofit/>
          </a:bodyPr>
          <a:lstStyle/>
          <a:p>
            <a:pPr marL="0" indent="0" algn="l">
              <a:lnSpc>
                <a:spcPts val="2420"/>
              </a:lnSpc>
              <a:buNone/>
            </a:pPr>
            <a:r>
              <a:rPr lang="en-US" sz="2200" b="1" i="0" dirty="0">
                <a:solidFill>
                  <a:srgbClr val="14213D"/>
                </a:solidFill>
                <a:latin typeface="Arial Narrow" pitchFamily="34" charset="0"/>
                <a:ea typeface="Arial Narrow" pitchFamily="34" charset="-122"/>
                <a:cs typeface="Arial Narrow" pitchFamily="34" charset="-120"/>
              </a:rPr>
              <a:t>Anexo · Las 126 localidades de la zona cálida (4 de 5)</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082030"/>
          <a:ext cx="5168900" cy="4479434"/>
        </p:xfrm>
        <a:graphic>
          <a:graphicData uri="http://schemas.openxmlformats.org/drawingml/2006/table">
            <a:tbl>
              <a:tblPr/>
              <a:tblGrid>
                <a:gridCol w="2067560">
                  <a:extLst>
                    <a:ext uri="{9D8B030D-6E8A-4147-A177-3AD203B41FA5}">
                      <a16:colId xmlns:a16="http://schemas.microsoft.com/office/drawing/2014/main" val="20000"/>
                    </a:ext>
                  </a:extLst>
                </a:gridCol>
                <a:gridCol w="775335">
                  <a:extLst>
                    <a:ext uri="{9D8B030D-6E8A-4147-A177-3AD203B41FA5}">
                      <a16:colId xmlns:a16="http://schemas.microsoft.com/office/drawing/2014/main" val="20001"/>
                    </a:ext>
                  </a:extLst>
                </a:gridCol>
                <a:gridCol w="1033780">
                  <a:extLst>
                    <a:ext uri="{9D8B030D-6E8A-4147-A177-3AD203B41FA5}">
                      <a16:colId xmlns:a16="http://schemas.microsoft.com/office/drawing/2014/main" val="20002"/>
                    </a:ext>
                  </a:extLst>
                </a:gridCol>
                <a:gridCol w="1292225">
                  <a:extLst>
                    <a:ext uri="{9D8B030D-6E8A-4147-A177-3AD203B41FA5}">
                      <a16:colId xmlns:a16="http://schemas.microsoft.com/office/drawing/2014/main" val="20003"/>
                    </a:ext>
                  </a:extLst>
                </a:gridCol>
              </a:tblGrid>
              <a:tr h="501551">
                <a:tc>
                  <a:txBody>
                    <a:bodyPr/>
                    <a:lstStyle/>
                    <a:p>
                      <a:pPr marL="0" indent="0">
                        <a:lnSpc>
                          <a:spcPts val="1540"/>
                        </a:lnSpc>
                        <a:buNone/>
                      </a:pPr>
                      <a:r>
                        <a:rPr lang="en-US" sz="1100" b="1" dirty="0">
                          <a:solidFill>
                            <a:srgbClr val="F5F0E6"/>
                          </a:solidFill>
                          <a:latin typeface="Arial" pitchFamily="34" charset="0"/>
                          <a:ea typeface="Arial" pitchFamily="34" charset="-122"/>
                          <a:cs typeface="Arial" pitchFamily="34" charset="-120"/>
                        </a:rPr>
                        <a:t>Localidad</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Hogares</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Más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Todo con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Monteros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7.042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4.520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36% → 74%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Nueva Esperanza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373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272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27% → 53%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Nueva Trinidad</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124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48% → 84%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3"/>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Nueva Trinidad (2)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294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170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42% → 80%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4"/>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Ohuanta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460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307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33% → 62%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5"/>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Pampa Mayo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617</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340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45% → 81%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6"/>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Piedra Buena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601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41% → 77%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7"/>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Quilmes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1.714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1.209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29% → 63%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8"/>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Raco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1.104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400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64% → 89%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9"/>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Ranchillos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3.100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2.236</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28% → 63%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Río Chico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186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126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32% → 66%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Río Colorado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781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493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37% → 70%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Río Seco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1.511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1.048</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31% → 68%</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0300" y="1082030"/>
          <a:ext cx="5168900" cy="4479434"/>
        </p:xfrm>
        <a:graphic>
          <a:graphicData uri="http://schemas.openxmlformats.org/drawingml/2006/table">
            <a:tbl>
              <a:tblPr/>
              <a:tblGrid>
                <a:gridCol w="2067560">
                  <a:extLst>
                    <a:ext uri="{9D8B030D-6E8A-4147-A177-3AD203B41FA5}">
                      <a16:colId xmlns:a16="http://schemas.microsoft.com/office/drawing/2014/main" val="20000"/>
                    </a:ext>
                  </a:extLst>
                </a:gridCol>
                <a:gridCol w="775335">
                  <a:extLst>
                    <a:ext uri="{9D8B030D-6E8A-4147-A177-3AD203B41FA5}">
                      <a16:colId xmlns:a16="http://schemas.microsoft.com/office/drawing/2014/main" val="20001"/>
                    </a:ext>
                  </a:extLst>
                </a:gridCol>
                <a:gridCol w="1033780">
                  <a:extLst>
                    <a:ext uri="{9D8B030D-6E8A-4147-A177-3AD203B41FA5}">
                      <a16:colId xmlns:a16="http://schemas.microsoft.com/office/drawing/2014/main" val="20002"/>
                    </a:ext>
                  </a:extLst>
                </a:gridCol>
                <a:gridCol w="1292225">
                  <a:extLst>
                    <a:ext uri="{9D8B030D-6E8A-4147-A177-3AD203B41FA5}">
                      <a16:colId xmlns:a16="http://schemas.microsoft.com/office/drawing/2014/main" val="20003"/>
                    </a:ext>
                  </a:extLst>
                </a:gridCol>
              </a:tblGrid>
              <a:tr h="501551">
                <a:tc>
                  <a:txBody>
                    <a:bodyPr/>
                    <a:lstStyle/>
                    <a:p>
                      <a:pPr marL="0" indent="0">
                        <a:lnSpc>
                          <a:spcPts val="1540"/>
                        </a:lnSpc>
                        <a:buNone/>
                      </a:pPr>
                      <a:r>
                        <a:rPr lang="en-US" sz="1100" b="1" dirty="0">
                          <a:solidFill>
                            <a:srgbClr val="F5F0E6"/>
                          </a:solidFill>
                          <a:latin typeface="Arial" pitchFamily="34" charset="0"/>
                          <a:ea typeface="Arial" pitchFamily="34" charset="-122"/>
                          <a:cs typeface="Arial" pitchFamily="34" charset="-120"/>
                        </a:rPr>
                        <a:t>Localidad</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Hogares</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Más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Todo con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Rumi Punco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321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214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33% → 59%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 Andrés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2.645</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1.947</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26% → 59%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 Felipe</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2.528</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1.818</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28% → 63%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3"/>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 Ignacio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66</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 → 65%</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4"/>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 Javier</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187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76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59% → 84%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5"/>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 José</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389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232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40% → 73%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6"/>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 Miguel de Tucumán</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135.363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84.344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38% → 74%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7"/>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 Pablo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2.674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1.948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27% → 61%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8"/>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 Pedro de Colalao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2.104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574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73% → 91%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9"/>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 Pedro Mártir</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398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223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44% → 79%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 Rafael</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215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129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40% → 79%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Santa Ana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2.824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1.887</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33% → 71%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Santa Cruz</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519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329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37% → 73%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
        <p:nvSpPr>
          <p:cNvPr id="5" name="Text 1"/>
          <p:cNvSpPr/>
          <p:nvPr/>
        </p:nvSpPr>
        <p:spPr>
          <a:xfrm>
            <a:off x="812800" y="6324600"/>
            <a:ext cx="10883392" cy="203200"/>
          </a:xfrm>
          <a:prstGeom prst="rect">
            <a:avLst/>
          </a:prstGeom>
          <a:noFill/>
          <a:ln/>
        </p:spPr>
        <p:txBody>
          <a:bodyPr wrap="square" lIns="0" tIns="0" rIns="0" bIns="0" rtlCol="0" anchor="t">
            <a:normAutofit/>
          </a:bodyPr>
          <a:lstStyle/>
          <a:p>
            <a:pPr marL="0" indent="0" algn="l">
              <a:lnSpc>
                <a:spcPts val="1400"/>
              </a:lnSpc>
              <a:buNone/>
            </a:pPr>
            <a:r>
              <a:rPr lang="en-US" sz="1000" dirty="0">
                <a:solidFill>
                  <a:srgbClr val="4A5568"/>
                </a:solidFill>
                <a:latin typeface="Arial" pitchFamily="34" charset="0"/>
                <a:ea typeface="Arial" pitchFamily="34" charset="-122"/>
                <a:cs typeface="Arial" pitchFamily="34" charset="-120"/>
              </a:rPr>
              <a:t>Hogares: con SEF. Más descuento: hogares que reciben más descuento. Todo con descuento: % de hogares, antes → ahora. Promedio de octubre, noviembre y abril.</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0E6"/>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609600"/>
            <a:ext cx="10883392" cy="332730"/>
          </a:xfrm>
          <a:prstGeom prst="rect">
            <a:avLst/>
          </a:prstGeom>
          <a:noFill/>
          <a:ln/>
        </p:spPr>
        <p:txBody>
          <a:bodyPr wrap="square" lIns="0" tIns="0" rIns="0" bIns="0" rtlCol="0" anchor="t">
            <a:normAutofit/>
          </a:bodyPr>
          <a:lstStyle/>
          <a:p>
            <a:pPr marL="0" indent="0" algn="l">
              <a:lnSpc>
                <a:spcPts val="2420"/>
              </a:lnSpc>
              <a:buNone/>
            </a:pPr>
            <a:r>
              <a:rPr lang="en-US" sz="2200" b="1" i="0" dirty="0">
                <a:solidFill>
                  <a:srgbClr val="14213D"/>
                </a:solidFill>
                <a:latin typeface="Arial Narrow" pitchFamily="34" charset="0"/>
                <a:ea typeface="Arial Narrow" pitchFamily="34" charset="-122"/>
                <a:cs typeface="Arial Narrow" pitchFamily="34" charset="-120"/>
              </a:rPr>
              <a:t>Anexo · Las 126 localidades de la zona cálida (5 de 5)</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082030"/>
          <a:ext cx="5168900" cy="4479434"/>
        </p:xfrm>
        <a:graphic>
          <a:graphicData uri="http://schemas.openxmlformats.org/drawingml/2006/table">
            <a:tbl>
              <a:tblPr/>
              <a:tblGrid>
                <a:gridCol w="2067560">
                  <a:extLst>
                    <a:ext uri="{9D8B030D-6E8A-4147-A177-3AD203B41FA5}">
                      <a16:colId xmlns:a16="http://schemas.microsoft.com/office/drawing/2014/main" val="20000"/>
                    </a:ext>
                  </a:extLst>
                </a:gridCol>
                <a:gridCol w="775335">
                  <a:extLst>
                    <a:ext uri="{9D8B030D-6E8A-4147-A177-3AD203B41FA5}">
                      <a16:colId xmlns:a16="http://schemas.microsoft.com/office/drawing/2014/main" val="20001"/>
                    </a:ext>
                  </a:extLst>
                </a:gridCol>
                <a:gridCol w="1033780">
                  <a:extLst>
                    <a:ext uri="{9D8B030D-6E8A-4147-A177-3AD203B41FA5}">
                      <a16:colId xmlns:a16="http://schemas.microsoft.com/office/drawing/2014/main" val="20002"/>
                    </a:ext>
                  </a:extLst>
                </a:gridCol>
                <a:gridCol w="1292225">
                  <a:extLst>
                    <a:ext uri="{9D8B030D-6E8A-4147-A177-3AD203B41FA5}">
                      <a16:colId xmlns:a16="http://schemas.microsoft.com/office/drawing/2014/main" val="20003"/>
                    </a:ext>
                  </a:extLst>
                </a:gridCol>
              </a:tblGrid>
              <a:tr h="501551">
                <a:tc>
                  <a:txBody>
                    <a:bodyPr/>
                    <a:lstStyle/>
                    <a:p>
                      <a:pPr marL="0" indent="0">
                        <a:lnSpc>
                          <a:spcPts val="1540"/>
                        </a:lnSpc>
                        <a:buNone/>
                      </a:pPr>
                      <a:r>
                        <a:rPr lang="en-US" sz="1100" b="1" dirty="0">
                          <a:solidFill>
                            <a:srgbClr val="F5F0E6"/>
                          </a:solidFill>
                          <a:latin typeface="Arial" pitchFamily="34" charset="0"/>
                          <a:ea typeface="Arial" pitchFamily="34" charset="-122"/>
                          <a:cs typeface="Arial" pitchFamily="34" charset="-120"/>
                        </a:rPr>
                        <a:t>Localidad</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Hogares</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Más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Todo con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Santa Lucía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1.557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1.018</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 → 71%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Santa Rosa de Leales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1.650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1.084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34% → 69%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Sargento Moya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162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120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26% → 56%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3"/>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Simoca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2.901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1.876</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35% → 70%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4"/>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Soldado Maldonado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259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185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29% → 63%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5"/>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Taco Ralo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879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435</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51% → 83%</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6"/>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Tafí Viejo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10.110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6.388</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37% → 76%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7"/>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Tapia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221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132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40% → 69%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8"/>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Ticucho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56% → 84%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9"/>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Trancas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2.186</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1.234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44% → 79%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Trinidad</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1.545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1.081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30% → 65%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Viclos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454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321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29% → 62%</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1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Villa Belgrano</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924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617</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33% → 71%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0300" y="1082030"/>
          <a:ext cx="5168900" cy="3561461"/>
        </p:xfrm>
        <a:graphic>
          <a:graphicData uri="http://schemas.openxmlformats.org/drawingml/2006/table">
            <a:tbl>
              <a:tblPr/>
              <a:tblGrid>
                <a:gridCol w="2067560">
                  <a:extLst>
                    <a:ext uri="{9D8B030D-6E8A-4147-A177-3AD203B41FA5}">
                      <a16:colId xmlns:a16="http://schemas.microsoft.com/office/drawing/2014/main" val="20000"/>
                    </a:ext>
                  </a:extLst>
                </a:gridCol>
                <a:gridCol w="775335">
                  <a:extLst>
                    <a:ext uri="{9D8B030D-6E8A-4147-A177-3AD203B41FA5}">
                      <a16:colId xmlns:a16="http://schemas.microsoft.com/office/drawing/2014/main" val="20001"/>
                    </a:ext>
                  </a:extLst>
                </a:gridCol>
                <a:gridCol w="1033780">
                  <a:extLst>
                    <a:ext uri="{9D8B030D-6E8A-4147-A177-3AD203B41FA5}">
                      <a16:colId xmlns:a16="http://schemas.microsoft.com/office/drawing/2014/main" val="20002"/>
                    </a:ext>
                  </a:extLst>
                </a:gridCol>
                <a:gridCol w="1292225">
                  <a:extLst>
                    <a:ext uri="{9D8B030D-6E8A-4147-A177-3AD203B41FA5}">
                      <a16:colId xmlns:a16="http://schemas.microsoft.com/office/drawing/2014/main" val="20003"/>
                    </a:ext>
                  </a:extLst>
                </a:gridCol>
              </a:tblGrid>
              <a:tr h="501551">
                <a:tc>
                  <a:txBody>
                    <a:bodyPr/>
                    <a:lstStyle/>
                    <a:p>
                      <a:pPr marL="0" indent="0">
                        <a:lnSpc>
                          <a:spcPts val="1540"/>
                        </a:lnSpc>
                        <a:buNone/>
                      </a:pPr>
                      <a:r>
                        <a:rPr lang="en-US" sz="1100" b="1" dirty="0">
                          <a:solidFill>
                            <a:srgbClr val="F5F0E6"/>
                          </a:solidFill>
                          <a:latin typeface="Arial" pitchFamily="34" charset="0"/>
                          <a:ea typeface="Arial" pitchFamily="34" charset="-122"/>
                          <a:cs typeface="Arial" pitchFamily="34" charset="-120"/>
                        </a:rPr>
                        <a:t>Localidad</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Hogares</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Más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b="1" dirty="0">
                          <a:solidFill>
                            <a:srgbClr val="F5F0E6"/>
                          </a:solidFill>
                          <a:latin typeface="Arial" pitchFamily="34" charset="0"/>
                          <a:ea typeface="Arial" pitchFamily="34" charset="-122"/>
                          <a:cs typeface="Arial" pitchFamily="34" charset="-120"/>
                        </a:rPr>
                        <a:t>Todo con descuento</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Villa Benjamín Aráoz</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749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459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39% → 72%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1"/>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Villa de Leales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831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529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36% → 75%</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2"/>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Villa Nougués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33</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15</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54% → 80%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3"/>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Villa Padre Monti</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286</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64% → 85%</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4"/>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Villa Quinteros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1.590</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1.066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33% → 69%</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5"/>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Villa Vieja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64</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39</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40% → 78%</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6"/>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Vipos</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62</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34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46% → 84%</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7"/>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Yerba Buena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13.090</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9.845</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25% → 61%</a:t>
                      </a:r>
                      <a:endParaRPr lang="en-US" sz="1100" dirty="0">
                        <a:latin typeface="Arial" charset="0"/>
                        <a:ea typeface="Arial" charset="0"/>
                        <a:cs typeface="Arial" charset="0"/>
                      </a:endParaRPr>
                    </a:p>
                  </a:txBody>
                  <a:tcPr marL="48895" marR="48895" marT="48895" marB="48895">
                    <a:lnL w="12700" cap="flat" cmpd="sng" algn="ctr">
                      <a:solidFill>
                        <a:srgbClr val="BBB5A8"/>
                      </a:solidFill>
                      <a:prstDash val="solid"/>
                      <a:round/>
                      <a:headEnd type="none" w="med" len="med"/>
                      <a:tailEnd type="none" w="med" len="med"/>
                    </a:lnL>
                    <a:lnR w="12700" cap="flat" cmpd="sng" algn="ctr">
                      <a:solidFill>
                        <a:srgbClr val="BBB5A8"/>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BBB5A8"/>
                      </a:solidFill>
                      <a:prstDash val="solid"/>
                      <a:round/>
                      <a:headEnd type="none" w="med" len="med"/>
                      <a:tailEnd type="none" w="med" len="med"/>
                    </a:lnB>
                    <a:solidFill>
                      <a:srgbClr val="EAE2D2"/>
                    </a:solidFill>
                  </a:tcPr>
                </a:tc>
                <a:extLst>
                  <a:ext uri="{0D108BD9-81ED-4DB2-BD59-A6C34878D82A}">
                    <a16:rowId xmlns:a16="http://schemas.microsoft.com/office/drawing/2014/main" val="10008"/>
                  </a:ext>
                </a:extLst>
              </a:tr>
              <a:tr h="305991">
                <a:tc>
                  <a:txBody>
                    <a:bodyPr/>
                    <a:lstStyle/>
                    <a:p>
                      <a:pPr marL="0" indent="0">
                        <a:lnSpc>
                          <a:spcPts val="1540"/>
                        </a:lnSpc>
                        <a:buNone/>
                      </a:pPr>
                      <a:r>
                        <a:rPr lang="en-US" sz="1100" dirty="0">
                          <a:solidFill>
                            <a:srgbClr val="14213D"/>
                          </a:solidFill>
                          <a:latin typeface="Arial" pitchFamily="34" charset="0"/>
                          <a:ea typeface="Arial" pitchFamily="34" charset="-122"/>
                          <a:cs typeface="Arial" pitchFamily="34" charset="-120"/>
                        </a:rPr>
                        <a:t>Yerba Buena (Simoca)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241</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146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tc>
                  <a:txBody>
                    <a:bodyPr/>
                    <a:lstStyle/>
                    <a:p>
                      <a:pPr marL="0" indent="0" algn="r">
                        <a:lnSpc>
                          <a:spcPts val="1540"/>
                        </a:lnSpc>
                        <a:buNone/>
                      </a:pPr>
                      <a:r>
                        <a:rPr lang="en-US" sz="1100" dirty="0">
                          <a:solidFill>
                            <a:srgbClr val="14213D"/>
                          </a:solidFill>
                          <a:latin typeface="Arial" pitchFamily="34" charset="0"/>
                          <a:ea typeface="Arial" pitchFamily="34" charset="-122"/>
                          <a:cs typeface="Arial" pitchFamily="34" charset="-120"/>
                        </a:rPr>
                        <a:t>40% → 76%</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C4C0B8"/>
                      </a:solidFill>
                      <a:prstDash val="solid"/>
                      <a:round/>
                      <a:headEnd type="none" w="med" len="med"/>
                      <a:tailEnd type="none" w="med" len="med"/>
                    </a:lnR>
                    <a:lnT w="12700" cap="flat" cmpd="sng" algn="ctr">
                      <a:solidFill>
                        <a:srgbClr val="BBB5A8"/>
                      </a:solidFill>
                      <a:prstDash val="solid"/>
                      <a:round/>
                      <a:headEnd type="none" w="med" len="med"/>
                      <a:tailEnd type="none" w="med" len="med"/>
                    </a:lnT>
                    <a:lnB w="12700" cap="flat" cmpd="sng" algn="ctr">
                      <a:solidFill>
                        <a:srgbClr val="C4C0B8"/>
                      </a:solidFill>
                      <a:prstDash val="solid"/>
                      <a:round/>
                      <a:headEnd type="none" w="med" len="med"/>
                      <a:tailEnd type="none" w="med" len="med"/>
                    </a:lnB>
                  </a:tcPr>
                </a:tc>
                <a:extLst>
                  <a:ext uri="{0D108BD9-81ED-4DB2-BD59-A6C34878D82A}">
                    <a16:rowId xmlns:a16="http://schemas.microsoft.com/office/drawing/2014/main" val="10009"/>
                  </a:ext>
                </a:extLst>
              </a:tr>
              <a:tr h="305991">
                <a:tc>
                  <a:txBody>
                    <a:bodyPr/>
                    <a:lstStyle/>
                    <a:p>
                      <a:pPr marL="0" indent="0">
                        <a:lnSpc>
                          <a:spcPts val="1540"/>
                        </a:lnSpc>
                        <a:buNone/>
                      </a:pPr>
                      <a:r>
                        <a:rPr lang="en-US" sz="1100" dirty="0">
                          <a:solidFill>
                            <a:srgbClr val="F5F0E6"/>
                          </a:solidFill>
                          <a:latin typeface="Arial" pitchFamily="34" charset="0"/>
                          <a:ea typeface="Arial" pitchFamily="34" charset="-122"/>
                          <a:cs typeface="Arial" pitchFamily="34" charset="-120"/>
                        </a:rPr>
                        <a:t>Total zona cálida</a:t>
                      </a:r>
                      <a:endParaRPr lang="en-US" sz="1100" dirty="0">
                        <a:latin typeface="Arial" charset="0"/>
                        <a:ea typeface="Arial" charset="0"/>
                        <a:cs typeface="Arial" charset="0"/>
                      </a:endParaRPr>
                    </a:p>
                  </a:txBody>
                  <a:tcPr marL="48895" marR="48895" marT="48895" marB="48895">
                    <a:lnL w="12700" cap="flat" cmpd="sng" algn="ctr">
                      <a:solidFill>
                        <a:srgbClr val="C4C0B8"/>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dirty="0">
                          <a:solidFill>
                            <a:srgbClr val="F5F0E6"/>
                          </a:solidFill>
                          <a:latin typeface="Arial" pitchFamily="34" charset="0"/>
                          <a:ea typeface="Arial" pitchFamily="34" charset="-122"/>
                          <a:cs typeface="Arial" pitchFamily="34" charset="-120"/>
                        </a:rPr>
                        <a:t>360.378</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dirty="0">
                          <a:solidFill>
                            <a:srgbClr val="F5F0E6"/>
                          </a:solidFill>
                          <a:latin typeface="Arial" pitchFamily="34" charset="0"/>
                          <a:ea typeface="Arial" pitchFamily="34" charset="-122"/>
                          <a:cs typeface="Arial" pitchFamily="34" charset="-120"/>
                        </a:rPr>
                        <a:t>235.349</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540"/>
                        </a:lnSpc>
                        <a:buNone/>
                      </a:pPr>
                      <a:r>
                        <a:rPr lang="en-US" sz="1100" dirty="0">
                          <a:solidFill>
                            <a:srgbClr val="F5F0E6"/>
                          </a:solidFill>
                          <a:latin typeface="Arial" pitchFamily="34" charset="0"/>
                          <a:ea typeface="Arial" pitchFamily="34" charset="-122"/>
                          <a:cs typeface="Arial" pitchFamily="34" charset="-120"/>
                        </a:rPr>
                        <a:t>35% → 71%</a:t>
                      </a:r>
                      <a:endParaRPr lang="en-US" sz="1100" dirty="0">
                        <a:latin typeface="Arial" charset="0"/>
                        <a:ea typeface="Arial" charset="0"/>
                        <a:cs typeface="Arial" charset="0"/>
                      </a:endParaRPr>
                    </a:p>
                  </a:txBody>
                  <a:tcPr marL="48895" marR="48895" marT="48895" marB="48895">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0B8"/>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extLst>
                  <a:ext uri="{0D108BD9-81ED-4DB2-BD59-A6C34878D82A}">
                    <a16:rowId xmlns:a16="http://schemas.microsoft.com/office/drawing/2014/main" val="10010"/>
                  </a:ext>
                </a:extLst>
              </a:tr>
            </a:tbl>
          </a:graphicData>
        </a:graphic>
      </p:graphicFrame>
      <p:sp>
        <p:nvSpPr>
          <p:cNvPr id="5" name="Text 1"/>
          <p:cNvSpPr/>
          <p:nvPr/>
        </p:nvSpPr>
        <p:spPr>
          <a:xfrm>
            <a:off x="812800" y="6324600"/>
            <a:ext cx="10883392" cy="203200"/>
          </a:xfrm>
          <a:prstGeom prst="rect">
            <a:avLst/>
          </a:prstGeom>
          <a:noFill/>
          <a:ln/>
        </p:spPr>
        <p:txBody>
          <a:bodyPr wrap="square" lIns="0" tIns="0" rIns="0" bIns="0" rtlCol="0" anchor="t">
            <a:normAutofit/>
          </a:bodyPr>
          <a:lstStyle/>
          <a:p>
            <a:pPr marL="0" indent="0" algn="l">
              <a:lnSpc>
                <a:spcPts val="1400"/>
              </a:lnSpc>
              <a:buNone/>
            </a:pPr>
            <a:r>
              <a:rPr lang="en-US" sz="1000" dirty="0">
                <a:solidFill>
                  <a:srgbClr val="4A5568"/>
                </a:solidFill>
                <a:latin typeface="Arial" pitchFamily="34" charset="0"/>
                <a:ea typeface="Arial" pitchFamily="34" charset="-122"/>
                <a:cs typeface="Arial" pitchFamily="34" charset="-120"/>
              </a:rPr>
              <a:t>Hogares: con SEF. Más descuento: hogares que reciben más descuento. Todo con descuento: % de hogares, antes → ahora. Promedio de octubre, noviembre y abril.</a:t>
            </a:r>
            <a:endParaRPr lang="en-US" sz="1000" dirty="0"/>
          </a:p>
        </p:txBody>
      </p:sp>
    </p:spTree>
  </p:cSld>
  <p:clrMapOvr>
    <a:masterClrMapping/>
  </p:clrMapOvr>
</p:sld>
</file>

<file path=ppt/theme/theme1.xml><?xml version="1.0" encoding="utf-8"?>
<a:theme xmlns:a="http://schemas.openxmlformats.org/drawingml/2006/main" name="Tucumán: más energía con descuento para los hogares">
  <a:themeElements>
    <a:clrScheme name="Tucumán: más energía con descuento para los hogares">
      <a:dk1>
        <a:srgbClr val="14213D"/>
      </a:dk1>
      <a:lt1>
        <a:srgbClr val="F5F0E6"/>
      </a:lt1>
      <a:dk2>
        <a:srgbClr val="4C5567"/>
      </a:dk2>
      <a:lt2>
        <a:srgbClr val="DFDBD5"/>
      </a:lt2>
      <a:accent1>
        <a:srgbClr val="E8853A"/>
      </a:accent1>
      <a:accent2>
        <a:srgbClr val="B4541C"/>
      </a:accent2>
      <a:accent3>
        <a:srgbClr val="4A5568"/>
      </a:accent3>
      <a:accent4>
        <a:srgbClr val="9AA1AC"/>
      </a:accent4>
      <a:accent5>
        <a:srgbClr val="C9C1B0"/>
      </a:accent5>
      <a:accent6>
        <a:srgbClr val="D9DEE8"/>
      </a:accent6>
      <a:hlink>
        <a:srgbClr val="0563C1"/>
      </a:hlink>
      <a:folHlink>
        <a:srgbClr val="954F72"/>
      </a:folHlink>
    </a:clrScheme>
    <a:fontScheme name="Tucumán: más energía con descuento para los hogares">
      <a:majorFont>
        <a:latin typeface="Arial Narrow"/>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TotalTime>
  <Words>2900</Words>
  <Application>Microsoft Office PowerPoint</Application>
  <PresentationFormat>Panorámica</PresentationFormat>
  <Paragraphs>745</Paragraphs>
  <Slides>14</Slides>
  <Notes>14</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14</vt:i4>
      </vt:variant>
    </vt:vector>
  </HeadingPairs>
  <TitlesOfParts>
    <vt:vector size="17" baseType="lpstr">
      <vt:lpstr>Arial</vt:lpstr>
      <vt:lpstr>Arial Narrow</vt:lpstr>
      <vt:lpstr>Tucumán: más energía con descuento para los hogares</vt:lpstr>
      <vt:lpstr>Zonas Cálidas:  Más energía accesible para los hogares tucumanos</vt:lpstr>
      <vt:lpstr>Qué cambia con lo dispuesto por la Res. SEN 300/2026: el consumo subsidiado mes a mes</vt:lpstr>
      <vt:lpstr>Presentación de PowerPoint</vt:lpstr>
      <vt:lpstr>Presentación de PowerPoint</vt:lpstr>
      <vt:lpstr>Las diez localidades con más hogares beneficiados</vt:lpstr>
      <vt:lpstr>Mejoran las 126 localidades de la zona cálida</vt:lpstr>
      <vt:lpstr>Los beneficios, en totales</vt:lpstr>
      <vt:lpstr>Lo que se logró para Tucumán (Res. SEN N° 300/26)</vt:lpstr>
      <vt:lpstr>Hogares con todo el consumo con descuento</vt:lpstr>
      <vt:lpstr>Anexo · Las 126 localidades de la zona cálida (1 de 5)</vt:lpstr>
      <vt:lpstr>Anexo · Las 126 localidades de la zona cálida (2 de 5)</vt:lpstr>
      <vt:lpstr>Anexo · Las 126 localidades de la zona cálida (3 de 5)</vt:lpstr>
      <vt:lpstr>Anexo · Las 126 localidades de la zona cálida (4 de 5)</vt:lpstr>
      <vt:lpstr>Anexo · Las 126 localidades de la zona cálida (5 de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Tucumán: más energía con descuento para los hogares</dc:title>
  <dc:subject/>
  <dc:creator>Luis Lopez</dc:creator>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presentationâ€™s text: its family and style names and the weight and style it declares were rewritten, and any digital signature, which no longer matched, was removed. Google Fonts serves each family in parts, one file per range of characters, so these may not be a familyâ€™s complete files. Each familyâ€™s copyright lines and license follow, and each family stays under its own license; if you pass this file on, keep these notices with it.
Public Sans
Copyright 2015 The Public Sans Project Authors (https://github.com/uswds/public-sans)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dc:description>
  <cp:lastModifiedBy>Luis López</cp:lastModifiedBy>
  <cp:revision>9</cp:revision>
  <dcterms:created xsi:type="dcterms:W3CDTF">2026-10-20T18:43:28Z</dcterms:created>
  <dcterms:modified xsi:type="dcterms:W3CDTF">2026-10-27T11:43:55Z</dcterms:modified>
</cp:coreProperties>
</file>